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21" r:id="rId3"/>
    <p:sldId id="322" r:id="rId4"/>
    <p:sldId id="323" r:id="rId5"/>
    <p:sldId id="340" r:id="rId6"/>
    <p:sldId id="338" r:id="rId7"/>
    <p:sldId id="313" r:id="rId8"/>
    <p:sldId id="339" r:id="rId9"/>
    <p:sldId id="333" r:id="rId10"/>
    <p:sldId id="302" r:id="rId11"/>
    <p:sldId id="334" r:id="rId12"/>
    <p:sldId id="316" r:id="rId13"/>
    <p:sldId id="303" r:id="rId14"/>
    <p:sldId id="336" r:id="rId15"/>
    <p:sldId id="297" r:id="rId16"/>
    <p:sldId id="317" r:id="rId17"/>
    <p:sldId id="296" r:id="rId18"/>
    <p:sldId id="315" r:id="rId19"/>
    <p:sldId id="304" r:id="rId20"/>
    <p:sldId id="305" r:id="rId21"/>
    <p:sldId id="306" r:id="rId22"/>
    <p:sldId id="307" r:id="rId23"/>
    <p:sldId id="310" r:id="rId24"/>
    <p:sldId id="312" r:id="rId25"/>
    <p:sldId id="337" r:id="rId26"/>
    <p:sldId id="319" r:id="rId27"/>
    <p:sldId id="320" r:id="rId28"/>
    <p:sldId id="343" r:id="rId29"/>
  </p:sldIdLst>
  <p:sldSz cx="9144000" cy="6858000" type="screen4x3"/>
  <p:notesSz cx="6858000"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99"/>
    <a:srgbClr val="CC00FF"/>
    <a:srgbClr val="FF66CC"/>
    <a:srgbClr val="FF3300"/>
    <a:srgbClr val="FFFF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8" autoAdjust="0"/>
    <p:restoredTop sz="89267" autoAdjust="0"/>
  </p:normalViewPr>
  <p:slideViewPr>
    <p:cSldViewPr>
      <p:cViewPr>
        <p:scale>
          <a:sx n="71" d="100"/>
          <a:sy n="71" d="100"/>
        </p:scale>
        <p:origin x="-1740" y="-9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300" d="100"/>
          <a:sy n="300" d="100"/>
        </p:scale>
        <p:origin x="3582" y="-7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3560331" y="163513"/>
            <a:ext cx="3252825" cy="52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dirty="0" smtClean="0">
                <a:latin typeface="Arial Unicode MS" pitchFamily="34" charset="-128"/>
              </a:rPr>
              <a:t>Dr. Samuel Pfeifer, Klinik Sonnenhalde Riehen</a:t>
            </a:r>
          </a:p>
          <a:p>
            <a:pPr eaLnBrk="0" hangingPunct="0">
              <a:spcBef>
                <a:spcPct val="50000"/>
              </a:spcBef>
              <a:defRPr/>
            </a:pPr>
            <a:r>
              <a:rPr lang="de-CH" sz="1100" b="1" dirty="0" smtClean="0">
                <a:latin typeface="Arial Unicode MS" pitchFamily="34" charset="-128"/>
              </a:rPr>
              <a:t>Spirituelle Aspekte in der Psychotherapie</a:t>
            </a:r>
            <a:endParaRPr lang="de-DE" sz="1100" b="1" dirty="0" smtClean="0">
              <a:latin typeface="Arial Unicode MS" pitchFamily="34" charset="-128"/>
            </a:endParaRPr>
          </a:p>
        </p:txBody>
      </p:sp>
      <p:sp>
        <p:nvSpPr>
          <p:cNvPr id="44039" name="Text Box 7"/>
          <p:cNvSpPr txBox="1">
            <a:spLocks noChangeArrowheads="1"/>
          </p:cNvSpPr>
          <p:nvPr/>
        </p:nvSpPr>
        <p:spPr bwMode="auto">
          <a:xfrm>
            <a:off x="477273" y="9183689"/>
            <a:ext cx="3544315" cy="2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dirty="0" smtClean="0">
                <a:latin typeface="Arial Unicode MS" pitchFamily="34" charset="-128"/>
              </a:rPr>
              <a:t>Download: </a:t>
            </a:r>
            <a:r>
              <a:rPr lang="de-CH" sz="1100" b="1" dirty="0" smtClean="0">
                <a:latin typeface="Arial Unicode MS" pitchFamily="34" charset="-128"/>
              </a:rPr>
              <a:t>www.seminare-ps.net</a:t>
            </a:r>
            <a:endParaRPr lang="de-DE" sz="1100" b="1" dirty="0" smtClean="0">
              <a:latin typeface="Arial Unicode MS" pitchFamily="34" charset="-128"/>
            </a:endParaRPr>
          </a:p>
        </p:txBody>
      </p:sp>
    </p:spTree>
    <p:extLst>
      <p:ext uri="{BB962C8B-B14F-4D97-AF65-F5344CB8AC3E}">
        <p14:creationId xmlns:p14="http://schemas.microsoft.com/office/powerpoint/2010/main" val="162382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defTabSz="955675">
              <a:defRPr sz="1300" smtClean="0"/>
            </a:lvl1pPr>
          </a:lstStyle>
          <a:p>
            <a:pPr>
              <a:defRPr/>
            </a:pPr>
            <a:endParaRPr lang="en-US"/>
          </a:p>
        </p:txBody>
      </p:sp>
      <p:sp>
        <p:nvSpPr>
          <p:cNvPr id="14339" name="Rectangle 3"/>
          <p:cNvSpPr>
            <a:spLocks noGrp="1" noChangeArrowheads="1"/>
          </p:cNvSpPr>
          <p:nvPr>
            <p:ph type="dt" idx="1"/>
          </p:nvPr>
        </p:nvSpPr>
        <p:spPr bwMode="auto">
          <a:xfrm>
            <a:off x="3883852" y="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algn="r" defTabSz="955675">
              <a:defRPr sz="13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480" y="4714876"/>
            <a:ext cx="5487041"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4342" name="Rectangle 6"/>
          <p:cNvSpPr>
            <a:spLocks noGrp="1" noChangeArrowheads="1"/>
          </p:cNvSpPr>
          <p:nvPr>
            <p:ph type="ftr" sz="quarter" idx="4"/>
          </p:nvPr>
        </p:nvSpPr>
        <p:spPr bwMode="auto">
          <a:xfrm>
            <a:off x="0" y="942975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defTabSz="955675">
              <a:defRPr sz="1300" smtClean="0"/>
            </a:lvl1pPr>
          </a:lstStyle>
          <a:p>
            <a:pPr>
              <a:defRPr/>
            </a:pPr>
            <a:endParaRPr lang="en-US"/>
          </a:p>
        </p:txBody>
      </p:sp>
      <p:sp>
        <p:nvSpPr>
          <p:cNvPr id="14343" name="Rectangle 7"/>
          <p:cNvSpPr>
            <a:spLocks noGrp="1" noChangeArrowheads="1"/>
          </p:cNvSpPr>
          <p:nvPr>
            <p:ph type="sldNum" sz="quarter" idx="5"/>
          </p:nvPr>
        </p:nvSpPr>
        <p:spPr bwMode="auto">
          <a:xfrm>
            <a:off x="3883852" y="942975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algn="r" defTabSz="955675">
              <a:defRPr sz="1300" smtClean="0"/>
            </a:lvl1pPr>
          </a:lstStyle>
          <a:p>
            <a:pPr>
              <a:defRPr/>
            </a:pPr>
            <a:fld id="{AE6C67FE-1DB5-4651-B9C6-02630C7B75BA}" type="slidenum">
              <a:rPr lang="en-US"/>
              <a:pPr>
                <a:defRPr/>
              </a:pPr>
              <a:t>‹Nr.›</a:t>
            </a:fld>
            <a:endParaRPr lang="en-US"/>
          </a:p>
        </p:txBody>
      </p:sp>
    </p:spTree>
    <p:extLst>
      <p:ext uri="{BB962C8B-B14F-4D97-AF65-F5344CB8AC3E}">
        <p14:creationId xmlns:p14="http://schemas.microsoft.com/office/powerpoint/2010/main" val="770699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sychotherapie-paterok.de/therapieziel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sychotherapie-paterok.de/therapieziel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sychotherapie-paterok.de/therapieziel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A5B7D7C-16D5-4B4D-A654-0C3B8B4B4781}" type="slidenum">
              <a:rPr lang="en-US"/>
              <a:pPr eaLnBrk="1" hangingPunct="1"/>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Leila </a:t>
            </a:r>
            <a:r>
              <a:rPr lang="en-US" sz="1200" b="0" i="0" u="none" strike="noStrike" kern="1200" baseline="0" dirty="0" err="1" smtClean="0">
                <a:solidFill>
                  <a:schemeClr val="tx1"/>
                </a:solidFill>
                <a:latin typeface="Arial" charset="0"/>
                <a:ea typeface="+mn-ea"/>
                <a:cs typeface="+mn-cs"/>
              </a:rPr>
              <a:t>Kozak</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Lorin</a:t>
            </a:r>
            <a:r>
              <a:rPr lang="en-US" sz="1200" b="0" i="0" u="none" strike="noStrike" kern="1200" baseline="0" dirty="0" smtClean="0">
                <a:solidFill>
                  <a:schemeClr val="tx1"/>
                </a:solidFill>
                <a:latin typeface="Arial" charset="0"/>
                <a:ea typeface="+mn-ea"/>
                <a:cs typeface="+mn-cs"/>
              </a:rPr>
              <a:t> Boynton, Jacob Bentley, et 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Introducing spirituality, religion and culture</a:t>
            </a:r>
            <a:endParaRPr lang="en-US" dirty="0" smtClean="0"/>
          </a:p>
          <a:p>
            <a:r>
              <a:rPr lang="en-US" sz="1200" b="1" i="0" u="none" strike="noStrike" kern="1200" baseline="0" dirty="0" smtClean="0">
                <a:solidFill>
                  <a:schemeClr val="tx1"/>
                </a:solidFill>
                <a:latin typeface="Arial" charset="0"/>
                <a:ea typeface="+mn-ea"/>
                <a:cs typeface="+mn-cs"/>
              </a:rPr>
              <a:t>curricula in the psychiatry residency </a:t>
            </a:r>
            <a:r>
              <a:rPr lang="en-US" sz="1200" b="1" i="0" u="none" strike="noStrike" kern="1200" baseline="0" dirty="0" err="1" smtClean="0">
                <a:solidFill>
                  <a:schemeClr val="tx1"/>
                </a:solidFill>
                <a:latin typeface="Arial" charset="0"/>
                <a:ea typeface="+mn-ea"/>
                <a:cs typeface="+mn-cs"/>
              </a:rPr>
              <a:t>programme</a:t>
            </a:r>
            <a:endParaRPr lang="en-US" sz="1200" b="1" i="0" u="none" strike="noStrike" kern="1200" baseline="0" dirty="0" smtClean="0">
              <a:solidFill>
                <a:schemeClr val="tx1"/>
              </a:solidFill>
              <a:latin typeface="Arial" charset="0"/>
              <a:ea typeface="+mn-ea"/>
              <a:cs typeface="+mn-cs"/>
            </a:endParaRPr>
          </a:p>
          <a:p>
            <a:r>
              <a:rPr lang="en-US" sz="1200" b="0" i="1" u="none" strike="noStrike" kern="1200" baseline="0" dirty="0" smtClean="0">
                <a:solidFill>
                  <a:schemeClr val="tx1"/>
                </a:solidFill>
                <a:latin typeface="Arial" charset="0"/>
                <a:ea typeface="+mn-ea"/>
                <a:cs typeface="+mn-cs"/>
              </a:rPr>
              <a:t>Med Humanities </a:t>
            </a:r>
            <a:r>
              <a:rPr lang="en-US" sz="1200" b="0" i="0" u="none" strike="noStrike" kern="1200" baseline="0" dirty="0" smtClean="0">
                <a:solidFill>
                  <a:schemeClr val="tx1"/>
                </a:solidFill>
                <a:latin typeface="Arial" charset="0"/>
                <a:ea typeface="+mn-ea"/>
                <a:cs typeface="+mn-cs"/>
              </a:rPr>
              <a:t>2010 36: 48-51.</a:t>
            </a:r>
            <a:endParaRPr lang="en-US" sz="1200" b="1" i="0" u="none" strike="noStrike" kern="1200" baseline="0" dirty="0" smtClean="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6</a:t>
            </a:fld>
            <a:endParaRPr lang="en-US"/>
          </a:p>
        </p:txBody>
      </p:sp>
    </p:spTree>
    <p:extLst>
      <p:ext uri="{BB962C8B-B14F-4D97-AF65-F5344CB8AC3E}">
        <p14:creationId xmlns:p14="http://schemas.microsoft.com/office/powerpoint/2010/main" val="309144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1" kern="1200" dirty="0" smtClean="0">
                <a:solidFill>
                  <a:schemeClr val="tx1"/>
                </a:solidFill>
                <a:effectLst/>
                <a:latin typeface="Arial" charset="0"/>
                <a:ea typeface="+mn-ea"/>
                <a:cs typeface="+mn-cs"/>
              </a:rPr>
              <a:t>Erwartungen an eine Psychotherapie</a:t>
            </a:r>
          </a:p>
          <a:p>
            <a:r>
              <a:rPr lang="de-CH" sz="1200" kern="1200" dirty="0" smtClean="0">
                <a:solidFill>
                  <a:schemeClr val="tx1"/>
                </a:solidFill>
                <a:effectLst/>
                <a:latin typeface="Arial" charset="0"/>
                <a:ea typeface="+mn-ea"/>
                <a:cs typeface="+mn-cs"/>
              </a:rPr>
              <a:t> </a:t>
            </a:r>
          </a:p>
          <a:p>
            <a:r>
              <a:rPr lang="de-CH" sz="1200" b="1" kern="1200" dirty="0" smtClean="0">
                <a:solidFill>
                  <a:schemeClr val="tx1"/>
                </a:solidFill>
                <a:effectLst/>
                <a:latin typeface="Arial" charset="0"/>
                <a:ea typeface="+mn-ea"/>
                <a:cs typeface="+mn-cs"/>
              </a:rPr>
              <a:t>"Mit Hilfe der psychotherapeutischen Behandlung möchte ich.....</a:t>
            </a:r>
          </a:p>
          <a:p>
            <a:r>
              <a:rPr lang="de-CH" sz="1200" kern="1200" dirty="0" smtClean="0">
                <a:solidFill>
                  <a:schemeClr val="tx1"/>
                </a:solidFill>
                <a:effectLst/>
                <a:latin typeface="Arial" charset="0"/>
                <a:ea typeface="+mn-ea"/>
                <a:cs typeface="+mn-cs"/>
              </a:rPr>
              <a:t> </a:t>
            </a:r>
          </a:p>
          <a:p>
            <a:pPr lvl="0"/>
            <a:r>
              <a:rPr lang="de-CH" sz="1200" kern="1200" dirty="0" smtClean="0">
                <a:solidFill>
                  <a:schemeClr val="tx1"/>
                </a:solidFill>
                <a:effectLst/>
                <a:latin typeface="Arial" charset="0"/>
                <a:ea typeface="+mn-ea"/>
                <a:cs typeface="+mn-cs"/>
              </a:rPr>
              <a:t>Meine Probleme ("persönliche Baustellen") in der Familie oder am Arbeitsplatz besser bewältigen lernen</a:t>
            </a:r>
          </a:p>
          <a:p>
            <a:pPr lvl="0"/>
            <a:r>
              <a:rPr lang="de-CH" sz="1200" kern="1200" dirty="0" smtClean="0">
                <a:solidFill>
                  <a:schemeClr val="tx1"/>
                </a:solidFill>
                <a:effectLst/>
                <a:latin typeface="Arial" charset="0"/>
                <a:ea typeface="+mn-ea"/>
                <a:cs typeface="+mn-cs"/>
              </a:rPr>
              <a:t>Meine Stimmungsschwankungen reduzieren</a:t>
            </a:r>
          </a:p>
          <a:p>
            <a:pPr lvl="0"/>
            <a:r>
              <a:rPr lang="de-CH" sz="1200" kern="1200" dirty="0" smtClean="0">
                <a:solidFill>
                  <a:schemeClr val="tx1"/>
                </a:solidFill>
                <a:effectLst/>
                <a:latin typeface="Arial" charset="0"/>
                <a:ea typeface="+mn-ea"/>
                <a:cs typeface="+mn-cs"/>
              </a:rPr>
              <a:t>Meine kreisenden Gedanken, ständiges Grübeln, Sich-Sorgen reduzieren</a:t>
            </a:r>
          </a:p>
          <a:p>
            <a:pPr lvl="0"/>
            <a:r>
              <a:rPr lang="de-CH" sz="1200" kern="1200" dirty="0" smtClean="0">
                <a:solidFill>
                  <a:schemeClr val="tx1"/>
                </a:solidFill>
                <a:effectLst/>
                <a:latin typeface="Arial" charset="0"/>
                <a:ea typeface="+mn-ea"/>
                <a:cs typeface="+mn-cs"/>
              </a:rPr>
              <a:t>Methoden kennen lernen, die mir helfen, weniger Angst zu haben</a:t>
            </a:r>
          </a:p>
          <a:p>
            <a:pPr lvl="0"/>
            <a:r>
              <a:rPr lang="de-CH" sz="1200" kern="1200" dirty="0" smtClean="0">
                <a:solidFill>
                  <a:schemeClr val="tx1"/>
                </a:solidFill>
                <a:effectLst/>
                <a:latin typeface="Arial" charset="0"/>
                <a:ea typeface="+mn-ea"/>
                <a:cs typeface="+mn-cs"/>
              </a:rPr>
              <a:t>Nicht mehr so traurig und antriebsarm sein</a:t>
            </a:r>
          </a:p>
          <a:p>
            <a:pPr lvl="0"/>
            <a:r>
              <a:rPr lang="de-CH" sz="1200" kern="1200" dirty="0" smtClean="0">
                <a:solidFill>
                  <a:schemeClr val="tx1"/>
                </a:solidFill>
                <a:effectLst/>
                <a:latin typeface="Arial" charset="0"/>
                <a:ea typeface="+mn-ea"/>
                <a:cs typeface="+mn-cs"/>
              </a:rPr>
              <a:t>Die Scheidung besser verarbeiten</a:t>
            </a:r>
          </a:p>
          <a:p>
            <a:pPr lvl="0"/>
            <a:r>
              <a:rPr lang="de-CH" sz="1200" kern="1200" dirty="0" smtClean="0">
                <a:solidFill>
                  <a:schemeClr val="tx1"/>
                </a:solidFill>
                <a:effectLst/>
                <a:latin typeface="Arial" charset="0"/>
                <a:ea typeface="+mn-ea"/>
                <a:cs typeface="+mn-cs"/>
              </a:rPr>
              <a:t>Mit Stresssituationen besser umgehen lernen</a:t>
            </a:r>
          </a:p>
          <a:p>
            <a:pPr lvl="0"/>
            <a:r>
              <a:rPr lang="de-CH" sz="1200" kern="1200" dirty="0" smtClean="0">
                <a:solidFill>
                  <a:schemeClr val="tx1"/>
                </a:solidFill>
                <a:effectLst/>
                <a:latin typeface="Arial" charset="0"/>
                <a:ea typeface="+mn-ea"/>
                <a:cs typeface="+mn-cs"/>
              </a:rPr>
              <a:t>Meine lähmende Prüfungsangst überwinden</a:t>
            </a:r>
          </a:p>
          <a:p>
            <a:pPr lvl="0"/>
            <a:r>
              <a:rPr lang="de-CH" sz="1200" kern="1200" dirty="0" smtClean="0">
                <a:solidFill>
                  <a:schemeClr val="tx1"/>
                </a:solidFill>
                <a:effectLst/>
                <a:latin typeface="Arial" charset="0"/>
                <a:ea typeface="+mn-ea"/>
                <a:cs typeface="+mn-cs"/>
              </a:rPr>
              <a:t>Lernen, Dinge zu tun, die ich seit Jahren aus Angst vermeide (z.B. Autofahren)</a:t>
            </a:r>
          </a:p>
          <a:p>
            <a:pPr lvl="0"/>
            <a:r>
              <a:rPr lang="de-CH" sz="1200" kern="1200" dirty="0" smtClean="0">
                <a:solidFill>
                  <a:schemeClr val="tx1"/>
                </a:solidFill>
                <a:effectLst/>
                <a:latin typeface="Arial" charset="0"/>
                <a:ea typeface="+mn-ea"/>
                <a:cs typeface="+mn-cs"/>
              </a:rPr>
              <a:t>Meine Kräfte besser einteilen und meine Grenzen erkennen und akzeptieren</a:t>
            </a:r>
          </a:p>
          <a:p>
            <a:pPr lvl="0"/>
            <a:r>
              <a:rPr lang="de-CH" sz="1200" kern="1200" dirty="0" smtClean="0">
                <a:solidFill>
                  <a:schemeClr val="tx1"/>
                </a:solidFill>
                <a:effectLst/>
                <a:latin typeface="Arial" charset="0"/>
                <a:ea typeface="+mn-ea"/>
                <a:cs typeface="+mn-cs"/>
              </a:rPr>
              <a:t>Nein-Sagen lernen und besser eigene Bedürfnisse / Wünsche äußern</a:t>
            </a:r>
          </a:p>
          <a:p>
            <a:pPr lvl="0"/>
            <a:r>
              <a:rPr lang="de-CH" sz="1200" kern="1200" dirty="0" smtClean="0">
                <a:solidFill>
                  <a:schemeClr val="tx1"/>
                </a:solidFill>
                <a:effectLst/>
                <a:latin typeface="Arial" charset="0"/>
                <a:ea typeface="+mn-ea"/>
                <a:cs typeface="+mn-cs"/>
              </a:rPr>
              <a:t>Perfektionistische Ansprüche an mich reduzieren</a:t>
            </a:r>
          </a:p>
          <a:p>
            <a:pPr lvl="0"/>
            <a:r>
              <a:rPr lang="de-CH" sz="1200" kern="1200" dirty="0" smtClean="0">
                <a:solidFill>
                  <a:schemeClr val="tx1"/>
                </a:solidFill>
                <a:effectLst/>
                <a:latin typeface="Arial" charset="0"/>
                <a:ea typeface="+mn-ea"/>
                <a:cs typeface="+mn-cs"/>
              </a:rPr>
              <a:t>Angst- und Panikattacken überwinden</a:t>
            </a:r>
          </a:p>
          <a:p>
            <a:pPr lvl="0"/>
            <a:r>
              <a:rPr lang="de-CH" sz="1200" kern="1200" dirty="0" smtClean="0">
                <a:solidFill>
                  <a:schemeClr val="tx1"/>
                </a:solidFill>
                <a:effectLst/>
                <a:latin typeface="Arial" charset="0"/>
                <a:ea typeface="+mn-ea"/>
                <a:cs typeface="+mn-cs"/>
              </a:rPr>
              <a:t>Selbstsicherer werden, Schüchternheit überwinden</a:t>
            </a:r>
          </a:p>
          <a:p>
            <a:pPr lvl="0"/>
            <a:r>
              <a:rPr lang="de-CH" sz="1200" kern="1200" dirty="0" smtClean="0">
                <a:solidFill>
                  <a:schemeClr val="tx1"/>
                </a:solidFill>
                <a:effectLst/>
                <a:latin typeface="Arial" charset="0"/>
                <a:ea typeface="+mn-ea"/>
                <a:cs typeface="+mn-cs"/>
              </a:rPr>
              <a:t>Nicht mehr so stark von der Meinung anderer abhängig sein</a:t>
            </a:r>
          </a:p>
          <a:p>
            <a:pPr lvl="0"/>
            <a:r>
              <a:rPr lang="de-CH" sz="1200" kern="1200" dirty="0" smtClean="0">
                <a:solidFill>
                  <a:schemeClr val="tx1"/>
                </a:solidFill>
                <a:effectLst/>
                <a:latin typeface="Arial" charset="0"/>
                <a:ea typeface="+mn-ea"/>
                <a:cs typeface="+mn-cs"/>
              </a:rPr>
              <a:t>Mich trauen, meine Meinung zu sagen und mich besser durchzusetzen</a:t>
            </a:r>
          </a:p>
          <a:p>
            <a:pPr lvl="0"/>
            <a:r>
              <a:rPr lang="de-CH" sz="1200" kern="1200" dirty="0" smtClean="0">
                <a:solidFill>
                  <a:schemeClr val="tx1"/>
                </a:solidFill>
                <a:effectLst/>
                <a:latin typeface="Arial" charset="0"/>
                <a:ea typeface="+mn-ea"/>
                <a:cs typeface="+mn-cs"/>
              </a:rPr>
              <a:t>Mich mit meinem Partner wieder besser verstehen</a:t>
            </a:r>
          </a:p>
          <a:p>
            <a:pPr lvl="0"/>
            <a:r>
              <a:rPr lang="de-CH" sz="1200" kern="1200" dirty="0" smtClean="0">
                <a:solidFill>
                  <a:schemeClr val="tx1"/>
                </a:solidFill>
                <a:effectLst/>
                <a:latin typeface="Arial" charset="0"/>
                <a:ea typeface="+mn-ea"/>
                <a:cs typeface="+mn-cs"/>
              </a:rPr>
              <a:t>Die Ursachen meiner emotionalen Probleme herausfinden und mich dadurch besser verstehen</a:t>
            </a:r>
          </a:p>
          <a:p>
            <a:pPr lvl="0"/>
            <a:r>
              <a:rPr lang="de-CH" sz="1200" kern="1200" dirty="0" smtClean="0">
                <a:solidFill>
                  <a:schemeClr val="tx1"/>
                </a:solidFill>
                <a:effectLst/>
                <a:latin typeface="Arial" charset="0"/>
                <a:ea typeface="+mn-ea"/>
                <a:cs typeface="+mn-cs"/>
              </a:rPr>
              <a:t>Mit heftigen Gefühlsausbrüchen umgehen lernen</a:t>
            </a:r>
          </a:p>
          <a:p>
            <a:pPr lvl="0"/>
            <a:r>
              <a:rPr lang="de-CH" sz="1200" kern="1200" dirty="0" smtClean="0">
                <a:solidFill>
                  <a:schemeClr val="tx1"/>
                </a:solidFill>
                <a:effectLst/>
                <a:latin typeface="Arial" charset="0"/>
                <a:ea typeface="+mn-ea"/>
                <a:cs typeface="+mn-cs"/>
              </a:rPr>
              <a:t>Mit körperlichen Schmerzen umgehen lernen</a:t>
            </a:r>
          </a:p>
          <a:p>
            <a:pPr lvl="0"/>
            <a:r>
              <a:rPr lang="de-CH" sz="1200" kern="1200" dirty="0" smtClean="0">
                <a:solidFill>
                  <a:schemeClr val="tx1"/>
                </a:solidFill>
                <a:effectLst/>
                <a:latin typeface="Arial" charset="0"/>
                <a:ea typeface="+mn-ea"/>
                <a:cs typeface="+mn-cs"/>
              </a:rPr>
              <a:t>Die tiefe Trauer nach dem Tod meines Partners  verarbeiten/überwinden</a:t>
            </a:r>
          </a:p>
          <a:p>
            <a:pPr lvl="0"/>
            <a:r>
              <a:rPr lang="de-CH" sz="1200" kern="1200" dirty="0" smtClean="0">
                <a:solidFill>
                  <a:schemeClr val="tx1"/>
                </a:solidFill>
                <a:effectLst/>
                <a:latin typeface="Arial" charset="0"/>
                <a:ea typeface="+mn-ea"/>
                <a:cs typeface="+mn-cs"/>
              </a:rPr>
              <a:t>Meine psychosomatischen Beschwerden besser bewältigen</a:t>
            </a:r>
          </a:p>
          <a:p>
            <a:pPr lvl="0"/>
            <a:r>
              <a:rPr lang="de-CH" sz="1200" kern="1200" dirty="0" smtClean="0">
                <a:solidFill>
                  <a:schemeClr val="tx1"/>
                </a:solidFill>
                <a:effectLst/>
                <a:latin typeface="Arial" charset="0"/>
                <a:ea typeface="+mn-ea"/>
                <a:cs typeface="+mn-cs"/>
              </a:rPr>
              <a:t>Mich um soziale Kontakte, meine Interessen und positive Freizeitaktivitäten kümmern</a:t>
            </a:r>
          </a:p>
          <a:p>
            <a:pPr lvl="0"/>
            <a:r>
              <a:rPr lang="de-CH" sz="1200" kern="1200" dirty="0" smtClean="0">
                <a:solidFill>
                  <a:schemeClr val="tx1"/>
                </a:solidFill>
                <a:effectLst/>
                <a:latin typeface="Arial" charset="0"/>
                <a:ea typeface="+mn-ea"/>
                <a:cs typeface="+mn-cs"/>
              </a:rPr>
              <a:t>Mich um mehr Lebensqualität kümmern</a:t>
            </a:r>
          </a:p>
          <a:p>
            <a:pPr lvl="0"/>
            <a:r>
              <a:rPr lang="de-CH" sz="1200" kern="1200" dirty="0" smtClean="0">
                <a:solidFill>
                  <a:schemeClr val="tx1"/>
                </a:solidFill>
                <a:effectLst/>
                <a:latin typeface="Arial" charset="0"/>
                <a:ea typeface="+mn-ea"/>
                <a:cs typeface="+mn-cs"/>
              </a:rPr>
              <a:t>Eine bessere Tagesstruktur aufbauen</a:t>
            </a:r>
          </a:p>
          <a:p>
            <a:pPr lvl="0"/>
            <a:r>
              <a:rPr lang="de-CH" sz="1200" kern="1200" dirty="0" smtClean="0">
                <a:solidFill>
                  <a:schemeClr val="tx1"/>
                </a:solidFill>
                <a:effectLst/>
                <a:latin typeface="Arial" charset="0"/>
                <a:ea typeface="+mn-ea"/>
                <a:cs typeface="+mn-cs"/>
              </a:rPr>
              <a:t>Mich nicht mehr über jede Kleinigkeit ärgern und so viel Streit mit meiner Tochter haben</a:t>
            </a:r>
          </a:p>
          <a:p>
            <a:pPr lvl="0"/>
            <a:r>
              <a:rPr lang="de-CH" sz="1200" kern="1200" dirty="0" smtClean="0">
                <a:solidFill>
                  <a:schemeClr val="tx1"/>
                </a:solidFill>
                <a:effectLst/>
                <a:latin typeface="Arial" charset="0"/>
                <a:ea typeface="+mn-ea"/>
                <a:cs typeface="+mn-cs"/>
              </a:rPr>
              <a:t>Mehr Durchhaltevermögen und Selbstdisziplin entwickeln</a:t>
            </a:r>
          </a:p>
          <a:p>
            <a:pPr lvl="0"/>
            <a:r>
              <a:rPr lang="de-CH" sz="1200" kern="1200" dirty="0" smtClean="0">
                <a:solidFill>
                  <a:schemeClr val="tx1"/>
                </a:solidFill>
                <a:effectLst/>
                <a:latin typeface="Arial" charset="0"/>
                <a:ea typeface="+mn-ea"/>
                <a:cs typeface="+mn-cs"/>
              </a:rPr>
              <a:t>Von meinen wiederholten, sinnlosen und zeitraubenden Gedanken und Handlungen loskommen (z.B. Händewaschen, Ordnen etc.)</a:t>
            </a:r>
          </a:p>
          <a:p>
            <a:pPr lvl="0"/>
            <a:r>
              <a:rPr lang="de-CH" sz="1200" kern="1200" dirty="0" smtClean="0">
                <a:solidFill>
                  <a:schemeClr val="tx1"/>
                </a:solidFill>
                <a:effectLst/>
                <a:latin typeface="Arial" charset="0"/>
                <a:ea typeface="+mn-ea"/>
                <a:cs typeface="+mn-cs"/>
              </a:rPr>
              <a:t>Wieder besser schlafen können (Ein- und Durchschlafen)</a:t>
            </a:r>
          </a:p>
          <a:p>
            <a:pPr lvl="0"/>
            <a:r>
              <a:rPr lang="de-CH" sz="1200" kern="1200" dirty="0" smtClean="0">
                <a:solidFill>
                  <a:schemeClr val="tx1"/>
                </a:solidFill>
                <a:effectLst/>
                <a:latin typeface="Arial" charset="0"/>
                <a:ea typeface="+mn-ea"/>
                <a:cs typeface="+mn-cs"/>
              </a:rPr>
              <a:t>Mich tagsüber ausgeruht und leistungsstark fühlen</a:t>
            </a:r>
          </a:p>
          <a:p>
            <a:pPr lvl="0"/>
            <a:r>
              <a:rPr lang="de-CH" sz="1200" kern="1200" dirty="0" smtClean="0">
                <a:solidFill>
                  <a:schemeClr val="tx1"/>
                </a:solidFill>
                <a:effectLst/>
                <a:latin typeface="Arial" charset="0"/>
                <a:ea typeface="+mn-ea"/>
                <a:cs typeface="+mn-cs"/>
              </a:rPr>
              <a:t>Mein Suchtmittelkonsum (Alkohol) unter Kontrolle bringen</a:t>
            </a:r>
          </a:p>
          <a:p>
            <a:pPr lvl="0"/>
            <a:r>
              <a:rPr lang="de-CH" sz="1200" kern="1200" dirty="0" smtClean="0">
                <a:solidFill>
                  <a:schemeClr val="tx1"/>
                </a:solidFill>
                <a:effectLst/>
                <a:latin typeface="Arial" charset="0"/>
                <a:ea typeface="+mn-ea"/>
                <a:cs typeface="+mn-cs"/>
              </a:rPr>
              <a:t>Besser mit anderen Leuten reden lernen und Kontakte knüpfen</a:t>
            </a:r>
          </a:p>
          <a:p>
            <a:pPr lvl="0"/>
            <a:r>
              <a:rPr lang="de-CH" sz="1200" kern="1200" dirty="0" smtClean="0">
                <a:solidFill>
                  <a:schemeClr val="tx1"/>
                </a:solidFill>
                <a:effectLst/>
                <a:latin typeface="Arial" charset="0"/>
                <a:ea typeface="+mn-ea"/>
                <a:cs typeface="+mn-cs"/>
              </a:rPr>
              <a:t>Ein schlimmes, traumatischer Erlebnis überwinden</a:t>
            </a:r>
          </a:p>
          <a:p>
            <a:pPr lvl="0"/>
            <a:r>
              <a:rPr lang="de-CH" sz="1200" kern="1200" dirty="0" smtClean="0">
                <a:solidFill>
                  <a:schemeClr val="tx1"/>
                </a:solidFill>
                <a:effectLst/>
                <a:latin typeface="Arial" charset="0"/>
                <a:ea typeface="+mn-ea"/>
                <a:cs typeface="+mn-cs"/>
              </a:rPr>
              <a:t>Nach meiner Trennung vor 4 Monaten neue Ziele und Wege im Leben  finden</a:t>
            </a:r>
          </a:p>
          <a:p>
            <a:pPr lvl="0"/>
            <a:endParaRPr lang="de-CH" sz="1200" kern="1200" dirty="0" smtClean="0">
              <a:solidFill>
                <a:schemeClr val="tx1"/>
              </a:solidFill>
              <a:effectLst/>
              <a:latin typeface="Arial" charset="0"/>
              <a:ea typeface="+mn-ea"/>
              <a:cs typeface="+mn-cs"/>
            </a:endParaRPr>
          </a:p>
          <a:p>
            <a:pPr lvl="0"/>
            <a:endParaRPr lang="de-CH" sz="1200" kern="1200" dirty="0" smtClean="0">
              <a:solidFill>
                <a:schemeClr val="tx1"/>
              </a:solidFill>
              <a:effectLst/>
              <a:latin typeface="Arial" charset="0"/>
              <a:ea typeface="+mn-ea"/>
              <a:cs typeface="+mn-cs"/>
            </a:endParaRPr>
          </a:p>
          <a:p>
            <a:pPr lvl="0"/>
            <a:r>
              <a:rPr lang="de-CH" sz="1200" kern="1200" dirty="0" smtClean="0">
                <a:solidFill>
                  <a:schemeClr val="tx1"/>
                </a:solidFill>
                <a:effectLst/>
                <a:latin typeface="Arial" charset="0"/>
                <a:ea typeface="+mn-ea"/>
                <a:cs typeface="+mn-cs"/>
              </a:rPr>
              <a:t>Gefunden bei  </a:t>
            </a:r>
            <a:r>
              <a:rPr lang="de-CH" dirty="0" smtClean="0">
                <a:hlinkClick r:id="rId3"/>
              </a:rPr>
              <a:t>http://www.psychotherapie-paterok.de/therapieziele.html</a:t>
            </a:r>
            <a:endParaRPr lang="de-CH" sz="1200" kern="1200" dirty="0" smtClean="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10</a:t>
            </a:fld>
            <a:endParaRPr lang="en-US"/>
          </a:p>
        </p:txBody>
      </p:sp>
    </p:spTree>
    <p:extLst>
      <p:ext uri="{BB962C8B-B14F-4D97-AF65-F5344CB8AC3E}">
        <p14:creationId xmlns:p14="http://schemas.microsoft.com/office/powerpoint/2010/main" val="247172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1" kern="1200" dirty="0" smtClean="0">
                <a:solidFill>
                  <a:schemeClr val="tx1"/>
                </a:solidFill>
                <a:effectLst/>
                <a:latin typeface="Arial" charset="0"/>
                <a:ea typeface="+mn-ea"/>
                <a:cs typeface="+mn-cs"/>
              </a:rPr>
              <a:t>Erwartungen an eine Psychotherapie</a:t>
            </a:r>
          </a:p>
          <a:p>
            <a:r>
              <a:rPr lang="de-CH" sz="1200" kern="1200" dirty="0" smtClean="0">
                <a:solidFill>
                  <a:schemeClr val="tx1"/>
                </a:solidFill>
                <a:effectLst/>
                <a:latin typeface="Arial" charset="0"/>
                <a:ea typeface="+mn-ea"/>
                <a:cs typeface="+mn-cs"/>
              </a:rPr>
              <a:t> </a:t>
            </a:r>
          </a:p>
          <a:p>
            <a:r>
              <a:rPr lang="de-CH" sz="1200" b="1" kern="1200" dirty="0" smtClean="0">
                <a:solidFill>
                  <a:schemeClr val="tx1"/>
                </a:solidFill>
                <a:effectLst/>
                <a:latin typeface="Arial" charset="0"/>
                <a:ea typeface="+mn-ea"/>
                <a:cs typeface="+mn-cs"/>
              </a:rPr>
              <a:t>"Mit Hilfe der psychotherapeutischen Behandlung möchte ich.....</a:t>
            </a:r>
          </a:p>
          <a:p>
            <a:r>
              <a:rPr lang="de-CH" sz="1200" kern="1200" dirty="0" smtClean="0">
                <a:solidFill>
                  <a:schemeClr val="tx1"/>
                </a:solidFill>
                <a:effectLst/>
                <a:latin typeface="Arial" charset="0"/>
                <a:ea typeface="+mn-ea"/>
                <a:cs typeface="+mn-cs"/>
              </a:rPr>
              <a:t> </a:t>
            </a:r>
          </a:p>
          <a:p>
            <a:pPr lvl="0"/>
            <a:r>
              <a:rPr lang="de-CH" sz="1200" kern="1200" dirty="0" smtClean="0">
                <a:solidFill>
                  <a:schemeClr val="tx1"/>
                </a:solidFill>
                <a:effectLst/>
                <a:latin typeface="Arial" charset="0"/>
                <a:ea typeface="+mn-ea"/>
                <a:cs typeface="+mn-cs"/>
              </a:rPr>
              <a:t>Meine Probleme ("persönliche Baustellen") in der Familie oder am Arbeitsplatz besser bewältigen lernen</a:t>
            </a:r>
          </a:p>
          <a:p>
            <a:pPr lvl="0"/>
            <a:r>
              <a:rPr lang="de-CH" sz="1200" kern="1200" dirty="0" smtClean="0">
                <a:solidFill>
                  <a:schemeClr val="tx1"/>
                </a:solidFill>
                <a:effectLst/>
                <a:latin typeface="Arial" charset="0"/>
                <a:ea typeface="+mn-ea"/>
                <a:cs typeface="+mn-cs"/>
              </a:rPr>
              <a:t>Meine Stimmungsschwankungen reduzieren</a:t>
            </a:r>
          </a:p>
          <a:p>
            <a:pPr lvl="0"/>
            <a:r>
              <a:rPr lang="de-CH" sz="1200" kern="1200" dirty="0" smtClean="0">
                <a:solidFill>
                  <a:schemeClr val="tx1"/>
                </a:solidFill>
                <a:effectLst/>
                <a:latin typeface="Arial" charset="0"/>
                <a:ea typeface="+mn-ea"/>
                <a:cs typeface="+mn-cs"/>
              </a:rPr>
              <a:t>Meine kreisenden Gedanken, ständiges Grübeln, Sich-Sorgen reduzieren</a:t>
            </a:r>
          </a:p>
          <a:p>
            <a:pPr lvl="0"/>
            <a:r>
              <a:rPr lang="de-CH" sz="1200" kern="1200" dirty="0" smtClean="0">
                <a:solidFill>
                  <a:schemeClr val="tx1"/>
                </a:solidFill>
                <a:effectLst/>
                <a:latin typeface="Arial" charset="0"/>
                <a:ea typeface="+mn-ea"/>
                <a:cs typeface="+mn-cs"/>
              </a:rPr>
              <a:t>Methoden kennen lernen, die mir helfen, weniger Angst zu haben</a:t>
            </a:r>
          </a:p>
          <a:p>
            <a:pPr lvl="0"/>
            <a:r>
              <a:rPr lang="de-CH" sz="1200" kern="1200" dirty="0" smtClean="0">
                <a:solidFill>
                  <a:schemeClr val="tx1"/>
                </a:solidFill>
                <a:effectLst/>
                <a:latin typeface="Arial" charset="0"/>
                <a:ea typeface="+mn-ea"/>
                <a:cs typeface="+mn-cs"/>
              </a:rPr>
              <a:t>Nicht mehr so traurig und antriebsarm sein</a:t>
            </a:r>
          </a:p>
          <a:p>
            <a:pPr lvl="0"/>
            <a:r>
              <a:rPr lang="de-CH" sz="1200" kern="1200" dirty="0" smtClean="0">
                <a:solidFill>
                  <a:schemeClr val="tx1"/>
                </a:solidFill>
                <a:effectLst/>
                <a:latin typeface="Arial" charset="0"/>
                <a:ea typeface="+mn-ea"/>
                <a:cs typeface="+mn-cs"/>
              </a:rPr>
              <a:t>Die Scheidung besser verarbeiten</a:t>
            </a:r>
          </a:p>
          <a:p>
            <a:pPr lvl="0"/>
            <a:r>
              <a:rPr lang="de-CH" sz="1200" kern="1200" dirty="0" smtClean="0">
                <a:solidFill>
                  <a:schemeClr val="tx1"/>
                </a:solidFill>
                <a:effectLst/>
                <a:latin typeface="Arial" charset="0"/>
                <a:ea typeface="+mn-ea"/>
                <a:cs typeface="+mn-cs"/>
              </a:rPr>
              <a:t>Mit Stresssituationen besser umgehen lernen</a:t>
            </a:r>
          </a:p>
          <a:p>
            <a:pPr lvl="0"/>
            <a:r>
              <a:rPr lang="de-CH" sz="1200" kern="1200" dirty="0" smtClean="0">
                <a:solidFill>
                  <a:schemeClr val="tx1"/>
                </a:solidFill>
                <a:effectLst/>
                <a:latin typeface="Arial" charset="0"/>
                <a:ea typeface="+mn-ea"/>
                <a:cs typeface="+mn-cs"/>
              </a:rPr>
              <a:t>Meine lähmende Prüfungsangst überwinden</a:t>
            </a:r>
          </a:p>
          <a:p>
            <a:pPr lvl="0"/>
            <a:r>
              <a:rPr lang="de-CH" sz="1200" kern="1200" dirty="0" smtClean="0">
                <a:solidFill>
                  <a:schemeClr val="tx1"/>
                </a:solidFill>
                <a:effectLst/>
                <a:latin typeface="Arial" charset="0"/>
                <a:ea typeface="+mn-ea"/>
                <a:cs typeface="+mn-cs"/>
              </a:rPr>
              <a:t>Lernen, Dinge zu tun, die ich seit Jahren aus Angst vermeide (z.B. Autofahren)</a:t>
            </a:r>
          </a:p>
          <a:p>
            <a:pPr lvl="0"/>
            <a:r>
              <a:rPr lang="de-CH" sz="1200" kern="1200" dirty="0" smtClean="0">
                <a:solidFill>
                  <a:schemeClr val="tx1"/>
                </a:solidFill>
                <a:effectLst/>
                <a:latin typeface="Arial" charset="0"/>
                <a:ea typeface="+mn-ea"/>
                <a:cs typeface="+mn-cs"/>
              </a:rPr>
              <a:t>Meine Kräfte besser einteilen und meine Grenzen erkennen und akzeptieren</a:t>
            </a:r>
          </a:p>
          <a:p>
            <a:pPr lvl="0"/>
            <a:r>
              <a:rPr lang="de-CH" sz="1200" kern="1200" dirty="0" smtClean="0">
                <a:solidFill>
                  <a:schemeClr val="tx1"/>
                </a:solidFill>
                <a:effectLst/>
                <a:latin typeface="Arial" charset="0"/>
                <a:ea typeface="+mn-ea"/>
                <a:cs typeface="+mn-cs"/>
              </a:rPr>
              <a:t>Nein-Sagen lernen und besser eigene Bedürfnisse / Wünsche äußern</a:t>
            </a:r>
          </a:p>
          <a:p>
            <a:pPr lvl="0"/>
            <a:r>
              <a:rPr lang="de-CH" sz="1200" kern="1200" dirty="0" smtClean="0">
                <a:solidFill>
                  <a:schemeClr val="tx1"/>
                </a:solidFill>
                <a:effectLst/>
                <a:latin typeface="Arial" charset="0"/>
                <a:ea typeface="+mn-ea"/>
                <a:cs typeface="+mn-cs"/>
              </a:rPr>
              <a:t>Perfektionistische Ansprüche an mich reduzieren</a:t>
            </a:r>
          </a:p>
          <a:p>
            <a:pPr lvl="0"/>
            <a:r>
              <a:rPr lang="de-CH" sz="1200" kern="1200" dirty="0" smtClean="0">
                <a:solidFill>
                  <a:schemeClr val="tx1"/>
                </a:solidFill>
                <a:effectLst/>
                <a:latin typeface="Arial" charset="0"/>
                <a:ea typeface="+mn-ea"/>
                <a:cs typeface="+mn-cs"/>
              </a:rPr>
              <a:t>Angst- und Panikattacken überwinden</a:t>
            </a:r>
          </a:p>
          <a:p>
            <a:pPr lvl="0"/>
            <a:r>
              <a:rPr lang="de-CH" sz="1200" kern="1200" dirty="0" smtClean="0">
                <a:solidFill>
                  <a:schemeClr val="tx1"/>
                </a:solidFill>
                <a:effectLst/>
                <a:latin typeface="Arial" charset="0"/>
                <a:ea typeface="+mn-ea"/>
                <a:cs typeface="+mn-cs"/>
              </a:rPr>
              <a:t>Selbstsicherer werden, Schüchternheit überwinden</a:t>
            </a:r>
          </a:p>
          <a:p>
            <a:pPr lvl="0"/>
            <a:r>
              <a:rPr lang="de-CH" sz="1200" kern="1200" dirty="0" smtClean="0">
                <a:solidFill>
                  <a:schemeClr val="tx1"/>
                </a:solidFill>
                <a:effectLst/>
                <a:latin typeface="Arial" charset="0"/>
                <a:ea typeface="+mn-ea"/>
                <a:cs typeface="+mn-cs"/>
              </a:rPr>
              <a:t>Nicht mehr so stark von der Meinung anderer abhängig sein</a:t>
            </a:r>
          </a:p>
          <a:p>
            <a:pPr lvl="0"/>
            <a:r>
              <a:rPr lang="de-CH" sz="1200" kern="1200" dirty="0" smtClean="0">
                <a:solidFill>
                  <a:schemeClr val="tx1"/>
                </a:solidFill>
                <a:effectLst/>
                <a:latin typeface="Arial" charset="0"/>
                <a:ea typeface="+mn-ea"/>
                <a:cs typeface="+mn-cs"/>
              </a:rPr>
              <a:t>Mich trauen, meine Meinung zu sagen und mich besser durchzusetzen</a:t>
            </a:r>
          </a:p>
          <a:p>
            <a:pPr lvl="0"/>
            <a:r>
              <a:rPr lang="de-CH" sz="1200" kern="1200" dirty="0" smtClean="0">
                <a:solidFill>
                  <a:schemeClr val="tx1"/>
                </a:solidFill>
                <a:effectLst/>
                <a:latin typeface="Arial" charset="0"/>
                <a:ea typeface="+mn-ea"/>
                <a:cs typeface="+mn-cs"/>
              </a:rPr>
              <a:t>Mich mit meinem Partner wieder besser verstehen</a:t>
            </a:r>
          </a:p>
          <a:p>
            <a:pPr lvl="0"/>
            <a:r>
              <a:rPr lang="de-CH" sz="1200" kern="1200" dirty="0" smtClean="0">
                <a:solidFill>
                  <a:schemeClr val="tx1"/>
                </a:solidFill>
                <a:effectLst/>
                <a:latin typeface="Arial" charset="0"/>
                <a:ea typeface="+mn-ea"/>
                <a:cs typeface="+mn-cs"/>
              </a:rPr>
              <a:t>Die Ursachen meiner emotionalen Probleme herausfinden und mich dadurch besser verstehen</a:t>
            </a:r>
          </a:p>
          <a:p>
            <a:pPr lvl="0"/>
            <a:r>
              <a:rPr lang="de-CH" sz="1200" kern="1200" dirty="0" smtClean="0">
                <a:solidFill>
                  <a:schemeClr val="tx1"/>
                </a:solidFill>
                <a:effectLst/>
                <a:latin typeface="Arial" charset="0"/>
                <a:ea typeface="+mn-ea"/>
                <a:cs typeface="+mn-cs"/>
              </a:rPr>
              <a:t>Mit heftigen Gefühlsausbrüchen umgehen lernen</a:t>
            </a:r>
          </a:p>
          <a:p>
            <a:pPr lvl="0"/>
            <a:r>
              <a:rPr lang="de-CH" sz="1200" kern="1200" dirty="0" smtClean="0">
                <a:solidFill>
                  <a:schemeClr val="tx1"/>
                </a:solidFill>
                <a:effectLst/>
                <a:latin typeface="Arial" charset="0"/>
                <a:ea typeface="+mn-ea"/>
                <a:cs typeface="+mn-cs"/>
              </a:rPr>
              <a:t>Mit körperlichen Schmerzen umgehen lernen</a:t>
            </a:r>
          </a:p>
          <a:p>
            <a:pPr lvl="0"/>
            <a:r>
              <a:rPr lang="de-CH" sz="1200" kern="1200" dirty="0" smtClean="0">
                <a:solidFill>
                  <a:schemeClr val="tx1"/>
                </a:solidFill>
                <a:effectLst/>
                <a:latin typeface="Arial" charset="0"/>
                <a:ea typeface="+mn-ea"/>
                <a:cs typeface="+mn-cs"/>
              </a:rPr>
              <a:t>Die tiefe Trauer nach dem Tod meines Partners  verarbeiten/überwinden</a:t>
            </a:r>
          </a:p>
          <a:p>
            <a:pPr lvl="0"/>
            <a:r>
              <a:rPr lang="de-CH" sz="1200" kern="1200" dirty="0" smtClean="0">
                <a:solidFill>
                  <a:schemeClr val="tx1"/>
                </a:solidFill>
                <a:effectLst/>
                <a:latin typeface="Arial" charset="0"/>
                <a:ea typeface="+mn-ea"/>
                <a:cs typeface="+mn-cs"/>
              </a:rPr>
              <a:t>Meine psychosomatischen Beschwerden besser bewältigen</a:t>
            </a:r>
          </a:p>
          <a:p>
            <a:pPr lvl="0"/>
            <a:r>
              <a:rPr lang="de-CH" sz="1200" kern="1200" dirty="0" smtClean="0">
                <a:solidFill>
                  <a:schemeClr val="tx1"/>
                </a:solidFill>
                <a:effectLst/>
                <a:latin typeface="Arial" charset="0"/>
                <a:ea typeface="+mn-ea"/>
                <a:cs typeface="+mn-cs"/>
              </a:rPr>
              <a:t>Mich um soziale Kontakte, meine Interessen und positive Freizeitaktivitäten kümmern</a:t>
            </a:r>
          </a:p>
          <a:p>
            <a:pPr lvl="0"/>
            <a:r>
              <a:rPr lang="de-CH" sz="1200" kern="1200" dirty="0" smtClean="0">
                <a:solidFill>
                  <a:schemeClr val="tx1"/>
                </a:solidFill>
                <a:effectLst/>
                <a:latin typeface="Arial" charset="0"/>
                <a:ea typeface="+mn-ea"/>
                <a:cs typeface="+mn-cs"/>
              </a:rPr>
              <a:t>Mich um mehr Lebensqualität kümmern</a:t>
            </a:r>
          </a:p>
          <a:p>
            <a:pPr lvl="0"/>
            <a:r>
              <a:rPr lang="de-CH" sz="1200" kern="1200" dirty="0" smtClean="0">
                <a:solidFill>
                  <a:schemeClr val="tx1"/>
                </a:solidFill>
                <a:effectLst/>
                <a:latin typeface="Arial" charset="0"/>
                <a:ea typeface="+mn-ea"/>
                <a:cs typeface="+mn-cs"/>
              </a:rPr>
              <a:t>Eine bessere Tagesstruktur aufbauen</a:t>
            </a:r>
          </a:p>
          <a:p>
            <a:pPr lvl="0"/>
            <a:r>
              <a:rPr lang="de-CH" sz="1200" kern="1200" dirty="0" smtClean="0">
                <a:solidFill>
                  <a:schemeClr val="tx1"/>
                </a:solidFill>
                <a:effectLst/>
                <a:latin typeface="Arial" charset="0"/>
                <a:ea typeface="+mn-ea"/>
                <a:cs typeface="+mn-cs"/>
              </a:rPr>
              <a:t>Mich nicht mehr über jede Kleinigkeit ärgern und so viel Streit mit meiner Tochter haben</a:t>
            </a:r>
          </a:p>
          <a:p>
            <a:pPr lvl="0"/>
            <a:r>
              <a:rPr lang="de-CH" sz="1200" kern="1200" dirty="0" smtClean="0">
                <a:solidFill>
                  <a:schemeClr val="tx1"/>
                </a:solidFill>
                <a:effectLst/>
                <a:latin typeface="Arial" charset="0"/>
                <a:ea typeface="+mn-ea"/>
                <a:cs typeface="+mn-cs"/>
              </a:rPr>
              <a:t>Mehr Durchhaltevermögen und Selbstdisziplin entwickeln</a:t>
            </a:r>
          </a:p>
          <a:p>
            <a:pPr lvl="0"/>
            <a:r>
              <a:rPr lang="de-CH" sz="1200" kern="1200" dirty="0" smtClean="0">
                <a:solidFill>
                  <a:schemeClr val="tx1"/>
                </a:solidFill>
                <a:effectLst/>
                <a:latin typeface="Arial" charset="0"/>
                <a:ea typeface="+mn-ea"/>
                <a:cs typeface="+mn-cs"/>
              </a:rPr>
              <a:t>Von meinen wiederholten, sinnlosen und zeitraubenden Gedanken und Handlungen loskommen (z.B. Händewaschen, Ordnen etc.)</a:t>
            </a:r>
          </a:p>
          <a:p>
            <a:pPr lvl="0"/>
            <a:r>
              <a:rPr lang="de-CH" sz="1200" kern="1200" dirty="0" smtClean="0">
                <a:solidFill>
                  <a:schemeClr val="tx1"/>
                </a:solidFill>
                <a:effectLst/>
                <a:latin typeface="Arial" charset="0"/>
                <a:ea typeface="+mn-ea"/>
                <a:cs typeface="+mn-cs"/>
              </a:rPr>
              <a:t>Wieder besser schlafen können (Ein- und Durchschlafen)</a:t>
            </a:r>
          </a:p>
          <a:p>
            <a:pPr lvl="0"/>
            <a:r>
              <a:rPr lang="de-CH" sz="1200" kern="1200" dirty="0" smtClean="0">
                <a:solidFill>
                  <a:schemeClr val="tx1"/>
                </a:solidFill>
                <a:effectLst/>
                <a:latin typeface="Arial" charset="0"/>
                <a:ea typeface="+mn-ea"/>
                <a:cs typeface="+mn-cs"/>
              </a:rPr>
              <a:t>Mich tagsüber ausgeruht und leistungsstark fühlen</a:t>
            </a:r>
          </a:p>
          <a:p>
            <a:pPr lvl="0"/>
            <a:r>
              <a:rPr lang="de-CH" sz="1200" kern="1200" dirty="0" smtClean="0">
                <a:solidFill>
                  <a:schemeClr val="tx1"/>
                </a:solidFill>
                <a:effectLst/>
                <a:latin typeface="Arial" charset="0"/>
                <a:ea typeface="+mn-ea"/>
                <a:cs typeface="+mn-cs"/>
              </a:rPr>
              <a:t>Mein Suchtmittelkonsum (Alkohol) unter Kontrolle bringen</a:t>
            </a:r>
          </a:p>
          <a:p>
            <a:pPr lvl="0"/>
            <a:r>
              <a:rPr lang="de-CH" sz="1200" kern="1200" dirty="0" smtClean="0">
                <a:solidFill>
                  <a:schemeClr val="tx1"/>
                </a:solidFill>
                <a:effectLst/>
                <a:latin typeface="Arial" charset="0"/>
                <a:ea typeface="+mn-ea"/>
                <a:cs typeface="+mn-cs"/>
              </a:rPr>
              <a:t>Besser mit anderen Leuten reden lernen und Kontakte knüpfen</a:t>
            </a:r>
          </a:p>
          <a:p>
            <a:pPr lvl="0"/>
            <a:r>
              <a:rPr lang="de-CH" sz="1200" kern="1200" dirty="0" smtClean="0">
                <a:solidFill>
                  <a:schemeClr val="tx1"/>
                </a:solidFill>
                <a:effectLst/>
                <a:latin typeface="Arial" charset="0"/>
                <a:ea typeface="+mn-ea"/>
                <a:cs typeface="+mn-cs"/>
              </a:rPr>
              <a:t>Ein schlimmes, traumatischer Erlebnis überwinden</a:t>
            </a:r>
          </a:p>
          <a:p>
            <a:pPr lvl="0"/>
            <a:r>
              <a:rPr lang="de-CH" sz="1200" kern="1200" dirty="0" smtClean="0">
                <a:solidFill>
                  <a:schemeClr val="tx1"/>
                </a:solidFill>
                <a:effectLst/>
                <a:latin typeface="Arial" charset="0"/>
                <a:ea typeface="+mn-ea"/>
                <a:cs typeface="+mn-cs"/>
              </a:rPr>
              <a:t>Nach meiner Trennung vor 4 Monaten neue Ziele und Wege im Leben  finden</a:t>
            </a:r>
          </a:p>
          <a:p>
            <a:pPr lvl="0"/>
            <a:endParaRPr lang="de-CH" sz="1200" kern="1200" dirty="0" smtClean="0">
              <a:solidFill>
                <a:schemeClr val="tx1"/>
              </a:solidFill>
              <a:effectLst/>
              <a:latin typeface="Arial" charset="0"/>
              <a:ea typeface="+mn-ea"/>
              <a:cs typeface="+mn-cs"/>
            </a:endParaRPr>
          </a:p>
          <a:p>
            <a:pPr lvl="0"/>
            <a:endParaRPr lang="de-CH" sz="1200" kern="1200" dirty="0" smtClean="0">
              <a:solidFill>
                <a:schemeClr val="tx1"/>
              </a:solidFill>
              <a:effectLst/>
              <a:latin typeface="Arial" charset="0"/>
              <a:ea typeface="+mn-ea"/>
              <a:cs typeface="+mn-cs"/>
            </a:endParaRPr>
          </a:p>
          <a:p>
            <a:pPr lvl="0"/>
            <a:r>
              <a:rPr lang="de-CH" sz="1200" kern="1200" dirty="0" smtClean="0">
                <a:solidFill>
                  <a:schemeClr val="tx1"/>
                </a:solidFill>
                <a:effectLst/>
                <a:latin typeface="Arial" charset="0"/>
                <a:ea typeface="+mn-ea"/>
                <a:cs typeface="+mn-cs"/>
              </a:rPr>
              <a:t>Gefunden bei  </a:t>
            </a:r>
            <a:r>
              <a:rPr lang="de-CH" dirty="0" smtClean="0">
                <a:hlinkClick r:id="rId3"/>
              </a:rPr>
              <a:t>http://www.psychotherapie-paterok.de/therapieziele.html</a:t>
            </a:r>
            <a:endParaRPr lang="de-CH" sz="1200" kern="1200" dirty="0" smtClean="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11</a:t>
            </a:fld>
            <a:endParaRPr lang="en-US"/>
          </a:p>
        </p:txBody>
      </p:sp>
    </p:spTree>
    <p:extLst>
      <p:ext uri="{BB962C8B-B14F-4D97-AF65-F5344CB8AC3E}">
        <p14:creationId xmlns:p14="http://schemas.microsoft.com/office/powerpoint/2010/main" val="247172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1" kern="1200" dirty="0" smtClean="0">
                <a:solidFill>
                  <a:schemeClr val="tx1"/>
                </a:solidFill>
                <a:effectLst/>
                <a:latin typeface="Arial" charset="0"/>
                <a:ea typeface="+mn-ea"/>
                <a:cs typeface="+mn-cs"/>
              </a:rPr>
              <a:t>Erwartungen an eine Psychotherapie</a:t>
            </a:r>
          </a:p>
          <a:p>
            <a:r>
              <a:rPr lang="de-CH" sz="1200" kern="1200" dirty="0" smtClean="0">
                <a:solidFill>
                  <a:schemeClr val="tx1"/>
                </a:solidFill>
                <a:effectLst/>
                <a:latin typeface="Arial" charset="0"/>
                <a:ea typeface="+mn-ea"/>
                <a:cs typeface="+mn-cs"/>
              </a:rPr>
              <a:t> </a:t>
            </a:r>
          </a:p>
          <a:p>
            <a:r>
              <a:rPr lang="de-CH" sz="1200" b="1" kern="1200" dirty="0" smtClean="0">
                <a:solidFill>
                  <a:schemeClr val="tx1"/>
                </a:solidFill>
                <a:effectLst/>
                <a:latin typeface="Arial" charset="0"/>
                <a:ea typeface="+mn-ea"/>
                <a:cs typeface="+mn-cs"/>
              </a:rPr>
              <a:t>"Mit Hilfe der psychotherapeutischen Behandlung möchte ich.....</a:t>
            </a:r>
          </a:p>
          <a:p>
            <a:r>
              <a:rPr lang="de-CH" sz="1200" kern="1200" dirty="0" smtClean="0">
                <a:solidFill>
                  <a:schemeClr val="tx1"/>
                </a:solidFill>
                <a:effectLst/>
                <a:latin typeface="Arial" charset="0"/>
                <a:ea typeface="+mn-ea"/>
                <a:cs typeface="+mn-cs"/>
              </a:rPr>
              <a:t> </a:t>
            </a:r>
          </a:p>
          <a:p>
            <a:pPr lvl="0"/>
            <a:r>
              <a:rPr lang="de-CH" sz="1200" kern="1200" dirty="0" smtClean="0">
                <a:solidFill>
                  <a:schemeClr val="tx1"/>
                </a:solidFill>
                <a:effectLst/>
                <a:latin typeface="Arial" charset="0"/>
                <a:ea typeface="+mn-ea"/>
                <a:cs typeface="+mn-cs"/>
              </a:rPr>
              <a:t>Meine Probleme ("persönliche Baustellen") in der Familie oder am Arbeitsplatz besser bewältigen lernen</a:t>
            </a:r>
          </a:p>
          <a:p>
            <a:pPr lvl="0"/>
            <a:r>
              <a:rPr lang="de-CH" sz="1200" kern="1200" dirty="0" smtClean="0">
                <a:solidFill>
                  <a:schemeClr val="tx1"/>
                </a:solidFill>
                <a:effectLst/>
                <a:latin typeface="Arial" charset="0"/>
                <a:ea typeface="+mn-ea"/>
                <a:cs typeface="+mn-cs"/>
              </a:rPr>
              <a:t>Meine Stimmungsschwankungen reduzieren</a:t>
            </a:r>
          </a:p>
          <a:p>
            <a:pPr lvl="0"/>
            <a:r>
              <a:rPr lang="de-CH" sz="1200" kern="1200" dirty="0" smtClean="0">
                <a:solidFill>
                  <a:schemeClr val="tx1"/>
                </a:solidFill>
                <a:effectLst/>
                <a:latin typeface="Arial" charset="0"/>
                <a:ea typeface="+mn-ea"/>
                <a:cs typeface="+mn-cs"/>
              </a:rPr>
              <a:t>Meine kreisenden Gedanken, ständiges Grübeln, Sich-Sorgen reduzieren</a:t>
            </a:r>
          </a:p>
          <a:p>
            <a:pPr lvl="0"/>
            <a:r>
              <a:rPr lang="de-CH" sz="1200" kern="1200" dirty="0" smtClean="0">
                <a:solidFill>
                  <a:schemeClr val="tx1"/>
                </a:solidFill>
                <a:effectLst/>
                <a:latin typeface="Arial" charset="0"/>
                <a:ea typeface="+mn-ea"/>
                <a:cs typeface="+mn-cs"/>
              </a:rPr>
              <a:t>Methoden kennen lernen, die mir helfen, weniger Angst zu haben</a:t>
            </a:r>
          </a:p>
          <a:p>
            <a:pPr lvl="0"/>
            <a:r>
              <a:rPr lang="de-CH" sz="1200" kern="1200" dirty="0" smtClean="0">
                <a:solidFill>
                  <a:schemeClr val="tx1"/>
                </a:solidFill>
                <a:effectLst/>
                <a:latin typeface="Arial" charset="0"/>
                <a:ea typeface="+mn-ea"/>
                <a:cs typeface="+mn-cs"/>
              </a:rPr>
              <a:t>Nicht mehr so traurig und antriebsarm sein</a:t>
            </a:r>
          </a:p>
          <a:p>
            <a:pPr lvl="0"/>
            <a:r>
              <a:rPr lang="de-CH" sz="1200" kern="1200" dirty="0" smtClean="0">
                <a:solidFill>
                  <a:schemeClr val="tx1"/>
                </a:solidFill>
                <a:effectLst/>
                <a:latin typeface="Arial" charset="0"/>
                <a:ea typeface="+mn-ea"/>
                <a:cs typeface="+mn-cs"/>
              </a:rPr>
              <a:t>Die Scheidung besser verarbeiten</a:t>
            </a:r>
          </a:p>
          <a:p>
            <a:pPr lvl="0"/>
            <a:r>
              <a:rPr lang="de-CH" sz="1200" kern="1200" dirty="0" smtClean="0">
                <a:solidFill>
                  <a:schemeClr val="tx1"/>
                </a:solidFill>
                <a:effectLst/>
                <a:latin typeface="Arial" charset="0"/>
                <a:ea typeface="+mn-ea"/>
                <a:cs typeface="+mn-cs"/>
              </a:rPr>
              <a:t>Mit Stresssituationen besser umgehen lernen</a:t>
            </a:r>
          </a:p>
          <a:p>
            <a:pPr lvl="0"/>
            <a:r>
              <a:rPr lang="de-CH" sz="1200" kern="1200" dirty="0" smtClean="0">
                <a:solidFill>
                  <a:schemeClr val="tx1"/>
                </a:solidFill>
                <a:effectLst/>
                <a:latin typeface="Arial" charset="0"/>
                <a:ea typeface="+mn-ea"/>
                <a:cs typeface="+mn-cs"/>
              </a:rPr>
              <a:t>Meine lähmende Prüfungsangst überwinden</a:t>
            </a:r>
          </a:p>
          <a:p>
            <a:pPr lvl="0"/>
            <a:r>
              <a:rPr lang="de-CH" sz="1200" kern="1200" dirty="0" smtClean="0">
                <a:solidFill>
                  <a:schemeClr val="tx1"/>
                </a:solidFill>
                <a:effectLst/>
                <a:latin typeface="Arial" charset="0"/>
                <a:ea typeface="+mn-ea"/>
                <a:cs typeface="+mn-cs"/>
              </a:rPr>
              <a:t>Lernen, Dinge zu tun, die ich seit Jahren aus Angst vermeide (z.B. Autofahren)</a:t>
            </a:r>
          </a:p>
          <a:p>
            <a:pPr lvl="0"/>
            <a:r>
              <a:rPr lang="de-CH" sz="1200" kern="1200" dirty="0" smtClean="0">
                <a:solidFill>
                  <a:schemeClr val="tx1"/>
                </a:solidFill>
                <a:effectLst/>
                <a:latin typeface="Arial" charset="0"/>
                <a:ea typeface="+mn-ea"/>
                <a:cs typeface="+mn-cs"/>
              </a:rPr>
              <a:t>Meine Kräfte besser einteilen und meine Grenzen erkennen und akzeptieren</a:t>
            </a:r>
          </a:p>
          <a:p>
            <a:pPr lvl="0"/>
            <a:r>
              <a:rPr lang="de-CH" sz="1200" kern="1200" dirty="0" smtClean="0">
                <a:solidFill>
                  <a:schemeClr val="tx1"/>
                </a:solidFill>
                <a:effectLst/>
                <a:latin typeface="Arial" charset="0"/>
                <a:ea typeface="+mn-ea"/>
                <a:cs typeface="+mn-cs"/>
              </a:rPr>
              <a:t>Nein-Sagen lernen und besser eigene Bedürfnisse / Wünsche äußern</a:t>
            </a:r>
          </a:p>
          <a:p>
            <a:pPr lvl="0"/>
            <a:r>
              <a:rPr lang="de-CH" sz="1200" kern="1200" dirty="0" smtClean="0">
                <a:solidFill>
                  <a:schemeClr val="tx1"/>
                </a:solidFill>
                <a:effectLst/>
                <a:latin typeface="Arial" charset="0"/>
                <a:ea typeface="+mn-ea"/>
                <a:cs typeface="+mn-cs"/>
              </a:rPr>
              <a:t>Perfektionistische Ansprüche an mich reduzieren</a:t>
            </a:r>
          </a:p>
          <a:p>
            <a:pPr lvl="0"/>
            <a:r>
              <a:rPr lang="de-CH" sz="1200" kern="1200" dirty="0" smtClean="0">
                <a:solidFill>
                  <a:schemeClr val="tx1"/>
                </a:solidFill>
                <a:effectLst/>
                <a:latin typeface="Arial" charset="0"/>
                <a:ea typeface="+mn-ea"/>
                <a:cs typeface="+mn-cs"/>
              </a:rPr>
              <a:t>Angst- und Panikattacken überwinden</a:t>
            </a:r>
          </a:p>
          <a:p>
            <a:pPr lvl="0"/>
            <a:r>
              <a:rPr lang="de-CH" sz="1200" kern="1200" dirty="0" smtClean="0">
                <a:solidFill>
                  <a:schemeClr val="tx1"/>
                </a:solidFill>
                <a:effectLst/>
                <a:latin typeface="Arial" charset="0"/>
                <a:ea typeface="+mn-ea"/>
                <a:cs typeface="+mn-cs"/>
              </a:rPr>
              <a:t>Selbstsicherer werden, Schüchternheit überwinden</a:t>
            </a:r>
          </a:p>
          <a:p>
            <a:pPr lvl="0"/>
            <a:r>
              <a:rPr lang="de-CH" sz="1200" kern="1200" dirty="0" smtClean="0">
                <a:solidFill>
                  <a:schemeClr val="tx1"/>
                </a:solidFill>
                <a:effectLst/>
                <a:latin typeface="Arial" charset="0"/>
                <a:ea typeface="+mn-ea"/>
                <a:cs typeface="+mn-cs"/>
              </a:rPr>
              <a:t>Nicht mehr so stark von der Meinung anderer abhängig sein</a:t>
            </a:r>
          </a:p>
          <a:p>
            <a:pPr lvl="0"/>
            <a:r>
              <a:rPr lang="de-CH" sz="1200" kern="1200" dirty="0" smtClean="0">
                <a:solidFill>
                  <a:schemeClr val="tx1"/>
                </a:solidFill>
                <a:effectLst/>
                <a:latin typeface="Arial" charset="0"/>
                <a:ea typeface="+mn-ea"/>
                <a:cs typeface="+mn-cs"/>
              </a:rPr>
              <a:t>Mich trauen, meine Meinung zu sagen und mich besser durchzusetzen</a:t>
            </a:r>
          </a:p>
          <a:p>
            <a:pPr lvl="0"/>
            <a:r>
              <a:rPr lang="de-CH" sz="1200" kern="1200" dirty="0" smtClean="0">
                <a:solidFill>
                  <a:schemeClr val="tx1"/>
                </a:solidFill>
                <a:effectLst/>
                <a:latin typeface="Arial" charset="0"/>
                <a:ea typeface="+mn-ea"/>
                <a:cs typeface="+mn-cs"/>
              </a:rPr>
              <a:t>Mich mit meinem Partner wieder besser verstehen</a:t>
            </a:r>
          </a:p>
          <a:p>
            <a:pPr lvl="0"/>
            <a:r>
              <a:rPr lang="de-CH" sz="1200" kern="1200" dirty="0" smtClean="0">
                <a:solidFill>
                  <a:schemeClr val="tx1"/>
                </a:solidFill>
                <a:effectLst/>
                <a:latin typeface="Arial" charset="0"/>
                <a:ea typeface="+mn-ea"/>
                <a:cs typeface="+mn-cs"/>
              </a:rPr>
              <a:t>Die Ursachen meiner emotionalen Probleme herausfinden und mich dadurch besser verstehen</a:t>
            </a:r>
          </a:p>
          <a:p>
            <a:pPr lvl="0"/>
            <a:r>
              <a:rPr lang="de-CH" sz="1200" kern="1200" dirty="0" smtClean="0">
                <a:solidFill>
                  <a:schemeClr val="tx1"/>
                </a:solidFill>
                <a:effectLst/>
                <a:latin typeface="Arial" charset="0"/>
                <a:ea typeface="+mn-ea"/>
                <a:cs typeface="+mn-cs"/>
              </a:rPr>
              <a:t>Mit heftigen Gefühlsausbrüchen umgehen lernen</a:t>
            </a:r>
          </a:p>
          <a:p>
            <a:pPr lvl="0"/>
            <a:r>
              <a:rPr lang="de-CH" sz="1200" kern="1200" dirty="0" smtClean="0">
                <a:solidFill>
                  <a:schemeClr val="tx1"/>
                </a:solidFill>
                <a:effectLst/>
                <a:latin typeface="Arial" charset="0"/>
                <a:ea typeface="+mn-ea"/>
                <a:cs typeface="+mn-cs"/>
              </a:rPr>
              <a:t>Mit körperlichen Schmerzen umgehen lernen</a:t>
            </a:r>
          </a:p>
          <a:p>
            <a:pPr lvl="0"/>
            <a:r>
              <a:rPr lang="de-CH" sz="1200" kern="1200" dirty="0" smtClean="0">
                <a:solidFill>
                  <a:schemeClr val="tx1"/>
                </a:solidFill>
                <a:effectLst/>
                <a:latin typeface="Arial" charset="0"/>
                <a:ea typeface="+mn-ea"/>
                <a:cs typeface="+mn-cs"/>
              </a:rPr>
              <a:t>Die tiefe Trauer nach dem Tod meines Partners  verarbeiten/überwinden</a:t>
            </a:r>
          </a:p>
          <a:p>
            <a:pPr lvl="0"/>
            <a:r>
              <a:rPr lang="de-CH" sz="1200" kern="1200" dirty="0" smtClean="0">
                <a:solidFill>
                  <a:schemeClr val="tx1"/>
                </a:solidFill>
                <a:effectLst/>
                <a:latin typeface="Arial" charset="0"/>
                <a:ea typeface="+mn-ea"/>
                <a:cs typeface="+mn-cs"/>
              </a:rPr>
              <a:t>Meine psychosomatischen Beschwerden besser bewältigen</a:t>
            </a:r>
          </a:p>
          <a:p>
            <a:pPr lvl="0"/>
            <a:r>
              <a:rPr lang="de-CH" sz="1200" kern="1200" dirty="0" smtClean="0">
                <a:solidFill>
                  <a:schemeClr val="tx1"/>
                </a:solidFill>
                <a:effectLst/>
                <a:latin typeface="Arial" charset="0"/>
                <a:ea typeface="+mn-ea"/>
                <a:cs typeface="+mn-cs"/>
              </a:rPr>
              <a:t>Mich um soziale Kontakte, meine Interessen und positive Freizeitaktivitäten kümmern</a:t>
            </a:r>
          </a:p>
          <a:p>
            <a:pPr lvl="0"/>
            <a:r>
              <a:rPr lang="de-CH" sz="1200" kern="1200" dirty="0" smtClean="0">
                <a:solidFill>
                  <a:schemeClr val="tx1"/>
                </a:solidFill>
                <a:effectLst/>
                <a:latin typeface="Arial" charset="0"/>
                <a:ea typeface="+mn-ea"/>
                <a:cs typeface="+mn-cs"/>
              </a:rPr>
              <a:t>Mich um mehr Lebensqualität kümmern</a:t>
            </a:r>
          </a:p>
          <a:p>
            <a:pPr lvl="0"/>
            <a:r>
              <a:rPr lang="de-CH" sz="1200" kern="1200" dirty="0" smtClean="0">
                <a:solidFill>
                  <a:schemeClr val="tx1"/>
                </a:solidFill>
                <a:effectLst/>
                <a:latin typeface="Arial" charset="0"/>
                <a:ea typeface="+mn-ea"/>
                <a:cs typeface="+mn-cs"/>
              </a:rPr>
              <a:t>Eine bessere Tagesstruktur aufbauen</a:t>
            </a:r>
          </a:p>
          <a:p>
            <a:pPr lvl="0"/>
            <a:r>
              <a:rPr lang="de-CH" sz="1200" kern="1200" dirty="0" smtClean="0">
                <a:solidFill>
                  <a:schemeClr val="tx1"/>
                </a:solidFill>
                <a:effectLst/>
                <a:latin typeface="Arial" charset="0"/>
                <a:ea typeface="+mn-ea"/>
                <a:cs typeface="+mn-cs"/>
              </a:rPr>
              <a:t>Mich nicht mehr über jede Kleinigkeit ärgern und so viel Streit mit meiner Tochter haben</a:t>
            </a:r>
          </a:p>
          <a:p>
            <a:pPr lvl="0"/>
            <a:r>
              <a:rPr lang="de-CH" sz="1200" kern="1200" dirty="0" smtClean="0">
                <a:solidFill>
                  <a:schemeClr val="tx1"/>
                </a:solidFill>
                <a:effectLst/>
                <a:latin typeface="Arial" charset="0"/>
                <a:ea typeface="+mn-ea"/>
                <a:cs typeface="+mn-cs"/>
              </a:rPr>
              <a:t>Mehr Durchhaltevermögen und Selbstdisziplin entwickeln</a:t>
            </a:r>
          </a:p>
          <a:p>
            <a:pPr lvl="0"/>
            <a:r>
              <a:rPr lang="de-CH" sz="1200" kern="1200" dirty="0" smtClean="0">
                <a:solidFill>
                  <a:schemeClr val="tx1"/>
                </a:solidFill>
                <a:effectLst/>
                <a:latin typeface="Arial" charset="0"/>
                <a:ea typeface="+mn-ea"/>
                <a:cs typeface="+mn-cs"/>
              </a:rPr>
              <a:t>Von meinen wiederholten, sinnlosen und zeitraubenden Gedanken und Handlungen loskommen (z.B. Händewaschen, Ordnen etc.)</a:t>
            </a:r>
          </a:p>
          <a:p>
            <a:pPr lvl="0"/>
            <a:r>
              <a:rPr lang="de-CH" sz="1200" kern="1200" dirty="0" smtClean="0">
                <a:solidFill>
                  <a:schemeClr val="tx1"/>
                </a:solidFill>
                <a:effectLst/>
                <a:latin typeface="Arial" charset="0"/>
                <a:ea typeface="+mn-ea"/>
                <a:cs typeface="+mn-cs"/>
              </a:rPr>
              <a:t>Wieder besser schlafen können (Ein- und Durchschlafen)</a:t>
            </a:r>
          </a:p>
          <a:p>
            <a:pPr lvl="0"/>
            <a:r>
              <a:rPr lang="de-CH" sz="1200" kern="1200" dirty="0" smtClean="0">
                <a:solidFill>
                  <a:schemeClr val="tx1"/>
                </a:solidFill>
                <a:effectLst/>
                <a:latin typeface="Arial" charset="0"/>
                <a:ea typeface="+mn-ea"/>
                <a:cs typeface="+mn-cs"/>
              </a:rPr>
              <a:t>Mich tagsüber ausgeruht und leistungsstark fühlen</a:t>
            </a:r>
          </a:p>
          <a:p>
            <a:pPr lvl="0"/>
            <a:r>
              <a:rPr lang="de-CH" sz="1200" kern="1200" dirty="0" smtClean="0">
                <a:solidFill>
                  <a:schemeClr val="tx1"/>
                </a:solidFill>
                <a:effectLst/>
                <a:latin typeface="Arial" charset="0"/>
                <a:ea typeface="+mn-ea"/>
                <a:cs typeface="+mn-cs"/>
              </a:rPr>
              <a:t>Mein Suchtmittelkonsum (Alkohol) unter Kontrolle bringen</a:t>
            </a:r>
          </a:p>
          <a:p>
            <a:pPr lvl="0"/>
            <a:r>
              <a:rPr lang="de-CH" sz="1200" kern="1200" dirty="0" smtClean="0">
                <a:solidFill>
                  <a:schemeClr val="tx1"/>
                </a:solidFill>
                <a:effectLst/>
                <a:latin typeface="Arial" charset="0"/>
                <a:ea typeface="+mn-ea"/>
                <a:cs typeface="+mn-cs"/>
              </a:rPr>
              <a:t>Besser mit anderen Leuten reden lernen und Kontakte knüpfen</a:t>
            </a:r>
          </a:p>
          <a:p>
            <a:pPr lvl="0"/>
            <a:r>
              <a:rPr lang="de-CH" sz="1200" kern="1200" dirty="0" smtClean="0">
                <a:solidFill>
                  <a:schemeClr val="tx1"/>
                </a:solidFill>
                <a:effectLst/>
                <a:latin typeface="Arial" charset="0"/>
                <a:ea typeface="+mn-ea"/>
                <a:cs typeface="+mn-cs"/>
              </a:rPr>
              <a:t>Ein schlimmes, traumatischer Erlebnis überwinden</a:t>
            </a:r>
          </a:p>
          <a:p>
            <a:pPr lvl="0"/>
            <a:r>
              <a:rPr lang="de-CH" sz="1200" kern="1200" dirty="0" smtClean="0">
                <a:solidFill>
                  <a:schemeClr val="tx1"/>
                </a:solidFill>
                <a:effectLst/>
                <a:latin typeface="Arial" charset="0"/>
                <a:ea typeface="+mn-ea"/>
                <a:cs typeface="+mn-cs"/>
              </a:rPr>
              <a:t>Nach meiner Trennung vor 4 Monaten neue Ziele und Wege im Leben  finden</a:t>
            </a:r>
          </a:p>
          <a:p>
            <a:pPr lvl="0"/>
            <a:endParaRPr lang="de-CH" sz="1200" kern="1200" dirty="0" smtClean="0">
              <a:solidFill>
                <a:schemeClr val="tx1"/>
              </a:solidFill>
              <a:effectLst/>
              <a:latin typeface="Arial" charset="0"/>
              <a:ea typeface="+mn-ea"/>
              <a:cs typeface="+mn-cs"/>
            </a:endParaRPr>
          </a:p>
          <a:p>
            <a:pPr lvl="0"/>
            <a:endParaRPr lang="de-CH" sz="1200" kern="1200" dirty="0" smtClean="0">
              <a:solidFill>
                <a:schemeClr val="tx1"/>
              </a:solidFill>
              <a:effectLst/>
              <a:latin typeface="Arial" charset="0"/>
              <a:ea typeface="+mn-ea"/>
              <a:cs typeface="+mn-cs"/>
            </a:endParaRPr>
          </a:p>
          <a:p>
            <a:pPr lvl="0"/>
            <a:r>
              <a:rPr lang="de-CH" sz="1200" kern="1200" dirty="0" smtClean="0">
                <a:solidFill>
                  <a:schemeClr val="tx1"/>
                </a:solidFill>
                <a:effectLst/>
                <a:latin typeface="Arial" charset="0"/>
                <a:ea typeface="+mn-ea"/>
                <a:cs typeface="+mn-cs"/>
              </a:rPr>
              <a:t>Gefunden bei  </a:t>
            </a:r>
            <a:r>
              <a:rPr lang="de-CH" dirty="0" smtClean="0">
                <a:hlinkClick r:id="rId3"/>
              </a:rPr>
              <a:t>http://www.psychotherapie-paterok.de/therapieziele.html</a:t>
            </a:r>
            <a:endParaRPr lang="de-CH" sz="1200" kern="1200" dirty="0" smtClean="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12</a:t>
            </a:fld>
            <a:endParaRPr lang="en-US"/>
          </a:p>
        </p:txBody>
      </p:sp>
    </p:spTree>
    <p:extLst>
      <p:ext uri="{BB962C8B-B14F-4D97-AF65-F5344CB8AC3E}">
        <p14:creationId xmlns:p14="http://schemas.microsoft.com/office/powerpoint/2010/main" val="2471728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7" descr="Blue_Bogen_Lini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2130425"/>
            <a:ext cx="7772400" cy="1470025"/>
          </a:xfrm>
        </p:spPr>
        <p:txBody>
          <a:bodyPr/>
          <a:lstStyle>
            <a:lvl1pPr algn="ctr">
              <a:defRPr>
                <a:solidFill>
                  <a:schemeClr val="bg1"/>
                </a:solidFill>
              </a:defRPr>
            </a:lvl1pPr>
          </a:lstStyle>
          <a:p>
            <a:pPr lvl="0"/>
            <a:r>
              <a:rPr lang="de-DE" noProof="0" smtClean="0"/>
              <a:t>Titelmasterformat durch Klicken bearbeiten</a:t>
            </a:r>
          </a:p>
        </p:txBody>
      </p:sp>
      <p:sp>
        <p:nvSpPr>
          <p:cNvPr id="3075" name="Rectangle 3"/>
          <p:cNvSpPr>
            <a:spLocks noGrp="1" noChangeArrowheads="1"/>
          </p:cNvSpPr>
          <p:nvPr>
            <p:ph type="subTitle" idx="1"/>
          </p:nvPr>
        </p:nvSpPr>
        <p:spPr>
          <a:xfrm>
            <a:off x="1446213" y="3886200"/>
            <a:ext cx="6400800" cy="1752600"/>
          </a:xfrm>
        </p:spPr>
        <p:txBody>
          <a:bodyPr/>
          <a:lstStyle>
            <a:lvl1pPr marL="0" indent="0" algn="ctr">
              <a:buFont typeface="Wingdings" pitchFamily="2" charset="2"/>
              <a:buNone/>
              <a:defRPr>
                <a:solidFill>
                  <a:schemeClr val="bg1"/>
                </a:solidFill>
              </a:defRPr>
            </a:lvl1pPr>
          </a:lstStyle>
          <a:p>
            <a:pPr lvl="0"/>
            <a:r>
              <a:rPr lang="de-DE" noProof="0" smtClean="0"/>
              <a:t>Formatvorlage des Untertitelmasters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de-DE"/>
          </a:p>
        </p:txBody>
      </p:sp>
      <p:sp>
        <p:nvSpPr>
          <p:cNvPr id="7" name="Rectangle 6"/>
          <p:cNvSpPr>
            <a:spLocks noGrp="1" noChangeArrowheads="1"/>
          </p:cNvSpPr>
          <p:nvPr>
            <p:ph type="sldNum" sz="quarter" idx="12"/>
          </p:nvPr>
        </p:nvSpPr>
        <p:spPr/>
        <p:txBody>
          <a:bodyPr/>
          <a:lstStyle>
            <a:lvl1pPr>
              <a:defRPr smtClean="0"/>
            </a:lvl1pPr>
          </a:lstStyle>
          <a:p>
            <a:pPr>
              <a:defRPr/>
            </a:pPr>
            <a:fld id="{1D23112B-91BD-487C-83BC-6278BD037335}" type="slidenum">
              <a:rPr lang="de-DE"/>
              <a:pPr>
                <a:defRPr/>
              </a:pPr>
              <a:t>‹Nr.›</a:t>
            </a:fld>
            <a:endParaRPr lang="de-DE"/>
          </a:p>
        </p:txBody>
      </p:sp>
    </p:spTree>
    <p:extLst>
      <p:ext uri="{BB962C8B-B14F-4D97-AF65-F5344CB8AC3E}">
        <p14:creationId xmlns:p14="http://schemas.microsoft.com/office/powerpoint/2010/main" val="212957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13ACB75-E150-46E7-8A93-FC9D7E318234}" type="slidenum">
              <a:rPr lang="de-DE"/>
              <a:pPr>
                <a:defRPr/>
              </a:pPr>
              <a:t>‹Nr.›</a:t>
            </a:fld>
            <a:endParaRPr lang="de-DE"/>
          </a:p>
        </p:txBody>
      </p:sp>
    </p:spTree>
    <p:extLst>
      <p:ext uri="{BB962C8B-B14F-4D97-AF65-F5344CB8AC3E}">
        <p14:creationId xmlns:p14="http://schemas.microsoft.com/office/powerpoint/2010/main" val="255712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4513" y="260350"/>
            <a:ext cx="1925637" cy="589438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116013" y="260350"/>
            <a:ext cx="5626100" cy="58943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6882991-8DAA-48C4-8A87-F7734F101949}" type="slidenum">
              <a:rPr lang="de-DE"/>
              <a:pPr>
                <a:defRPr/>
              </a:pPr>
              <a:t>‹Nr.›</a:t>
            </a:fld>
            <a:endParaRPr lang="de-DE"/>
          </a:p>
        </p:txBody>
      </p:sp>
    </p:spTree>
    <p:extLst>
      <p:ext uri="{BB962C8B-B14F-4D97-AF65-F5344CB8AC3E}">
        <p14:creationId xmlns:p14="http://schemas.microsoft.com/office/powerpoint/2010/main" val="19376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04137" cy="1008063"/>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5043488" y="1484313"/>
            <a:ext cx="3776662"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B6B1022-FC20-4F53-85AD-B0E7A9013A41}" type="slidenum">
              <a:rPr lang="de-DE"/>
              <a:pPr>
                <a:defRPr/>
              </a:pPr>
              <a:t>‹Nr.›</a:t>
            </a:fld>
            <a:endParaRPr lang="de-DE"/>
          </a:p>
        </p:txBody>
      </p:sp>
    </p:spTree>
    <p:extLst>
      <p:ext uri="{BB962C8B-B14F-4D97-AF65-F5344CB8AC3E}">
        <p14:creationId xmlns:p14="http://schemas.microsoft.com/office/powerpoint/2010/main" val="67475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04137" cy="1008063"/>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116013" y="1484313"/>
            <a:ext cx="3775075"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43488" y="1484313"/>
            <a:ext cx="3776662"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3FC21EC-DFE7-4069-9B83-A5FE0E37D276}" type="slidenum">
              <a:rPr lang="de-DE"/>
              <a:pPr>
                <a:defRPr/>
              </a:pPr>
              <a:t>‹Nr.›</a:t>
            </a:fld>
            <a:endParaRPr lang="de-DE"/>
          </a:p>
        </p:txBody>
      </p:sp>
    </p:spTree>
    <p:extLst>
      <p:ext uri="{BB962C8B-B14F-4D97-AF65-F5344CB8AC3E}">
        <p14:creationId xmlns:p14="http://schemas.microsoft.com/office/powerpoint/2010/main" val="2284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8DF2540-219E-45DD-AD56-E1C0382C1256}" type="slidenum">
              <a:rPr lang="de-DE"/>
              <a:pPr>
                <a:defRPr/>
              </a:pPr>
              <a:t>‹Nr.›</a:t>
            </a:fld>
            <a:endParaRPr lang="de-DE"/>
          </a:p>
        </p:txBody>
      </p:sp>
    </p:spTree>
    <p:extLst>
      <p:ext uri="{BB962C8B-B14F-4D97-AF65-F5344CB8AC3E}">
        <p14:creationId xmlns:p14="http://schemas.microsoft.com/office/powerpoint/2010/main" val="1190272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6F61F1A-1158-4A0C-BCFB-CC88E4F0BE86}" type="slidenum">
              <a:rPr lang="de-DE"/>
              <a:pPr>
                <a:defRPr/>
              </a:pPr>
              <a:t>‹Nr.›</a:t>
            </a:fld>
            <a:endParaRPr lang="de-DE"/>
          </a:p>
        </p:txBody>
      </p:sp>
    </p:spTree>
    <p:extLst>
      <p:ext uri="{BB962C8B-B14F-4D97-AF65-F5344CB8AC3E}">
        <p14:creationId xmlns:p14="http://schemas.microsoft.com/office/powerpoint/2010/main" val="383474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43488" y="1484313"/>
            <a:ext cx="3776662"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E1FDD80-553B-4A67-8B94-205FE9CDB352}" type="slidenum">
              <a:rPr lang="de-DE"/>
              <a:pPr>
                <a:defRPr/>
              </a:pPr>
              <a:t>‹Nr.›</a:t>
            </a:fld>
            <a:endParaRPr lang="de-DE"/>
          </a:p>
        </p:txBody>
      </p:sp>
    </p:spTree>
    <p:extLst>
      <p:ext uri="{BB962C8B-B14F-4D97-AF65-F5344CB8AC3E}">
        <p14:creationId xmlns:p14="http://schemas.microsoft.com/office/powerpoint/2010/main" val="240156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2A8DF916-C850-4F89-9BB6-B4DCE6A7E9AC}" type="slidenum">
              <a:rPr lang="de-DE"/>
              <a:pPr>
                <a:defRPr/>
              </a:pPr>
              <a:t>‹Nr.›</a:t>
            </a:fld>
            <a:endParaRPr lang="de-DE"/>
          </a:p>
        </p:txBody>
      </p:sp>
    </p:spTree>
    <p:extLst>
      <p:ext uri="{BB962C8B-B14F-4D97-AF65-F5344CB8AC3E}">
        <p14:creationId xmlns:p14="http://schemas.microsoft.com/office/powerpoint/2010/main" val="290864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C25C4AF-D346-4F7E-A43E-4A6B433BB1EF}" type="slidenum">
              <a:rPr lang="de-DE"/>
              <a:pPr>
                <a:defRPr/>
              </a:pPr>
              <a:t>‹Nr.›</a:t>
            </a:fld>
            <a:endParaRPr lang="de-DE"/>
          </a:p>
        </p:txBody>
      </p:sp>
    </p:spTree>
    <p:extLst>
      <p:ext uri="{BB962C8B-B14F-4D97-AF65-F5344CB8AC3E}">
        <p14:creationId xmlns:p14="http://schemas.microsoft.com/office/powerpoint/2010/main" val="26506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001DB60-ACBC-49D4-A0A3-70755D163FD9}" type="slidenum">
              <a:rPr lang="de-DE"/>
              <a:pPr>
                <a:defRPr/>
              </a:pPr>
              <a:t>‹Nr.›</a:t>
            </a:fld>
            <a:endParaRPr lang="de-DE"/>
          </a:p>
        </p:txBody>
      </p:sp>
    </p:spTree>
    <p:extLst>
      <p:ext uri="{BB962C8B-B14F-4D97-AF65-F5344CB8AC3E}">
        <p14:creationId xmlns:p14="http://schemas.microsoft.com/office/powerpoint/2010/main" val="373143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35F5C76-2B6A-4DEB-A0F4-522B7833A242}" type="slidenum">
              <a:rPr lang="de-DE"/>
              <a:pPr>
                <a:defRPr/>
              </a:pPr>
              <a:t>‹Nr.›</a:t>
            </a:fld>
            <a:endParaRPr lang="de-DE"/>
          </a:p>
        </p:txBody>
      </p:sp>
    </p:spTree>
    <p:extLst>
      <p:ext uri="{BB962C8B-B14F-4D97-AF65-F5344CB8AC3E}">
        <p14:creationId xmlns:p14="http://schemas.microsoft.com/office/powerpoint/2010/main" val="8835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80F0483-6555-4352-BF5D-E05F0DFDFB9E}" type="slidenum">
              <a:rPr lang="de-DE"/>
              <a:pPr>
                <a:defRPr/>
              </a:pPr>
              <a:t>‹Nr.›</a:t>
            </a:fld>
            <a:endParaRPr lang="de-DE"/>
          </a:p>
        </p:txBody>
      </p:sp>
    </p:spTree>
    <p:extLst>
      <p:ext uri="{BB962C8B-B14F-4D97-AF65-F5344CB8AC3E}">
        <p14:creationId xmlns:p14="http://schemas.microsoft.com/office/powerpoint/2010/main" val="415692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60350"/>
            <a:ext cx="770413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a:t>
            </a:r>
          </a:p>
        </p:txBody>
      </p:sp>
      <p:sp>
        <p:nvSpPr>
          <p:cNvPr id="1027" name="Rectangle 3"/>
          <p:cNvSpPr>
            <a:spLocks noGrp="1" noChangeArrowheads="1"/>
          </p:cNvSpPr>
          <p:nvPr>
            <p:ph type="body" idx="1"/>
          </p:nvPr>
        </p:nvSpPr>
        <p:spPr bwMode="auto">
          <a:xfrm>
            <a:off x="1116013" y="1340768"/>
            <a:ext cx="77041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D55A91E-2AD4-4213-B094-5E7452CD3526}" type="slidenum">
              <a:rPr lang="de-DE"/>
              <a:pPr>
                <a:defRPr/>
              </a:pPr>
              <a:t>‹Nr.›</a:t>
            </a:fld>
            <a:endParaRPr lang="de-DE"/>
          </a:p>
        </p:txBody>
      </p:sp>
      <p:sp>
        <p:nvSpPr>
          <p:cNvPr id="2" name="Rechteck 1"/>
          <p:cNvSpPr/>
          <p:nvPr userDrawn="1"/>
        </p:nvSpPr>
        <p:spPr>
          <a:xfrm>
            <a:off x="5796136" y="5517232"/>
            <a:ext cx="3347864"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28384" y="6192204"/>
            <a:ext cx="760791" cy="366655"/>
          </a:xfrm>
          <a:prstGeom prst="rect">
            <a:avLst/>
          </a:prstGeom>
        </p:spPr>
      </p:pic>
      <p:pic>
        <p:nvPicPr>
          <p:cNvPr id="4" name="Grafik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40160" y="6262648"/>
            <a:ext cx="2339752" cy="29246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FF"/>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000" i="1">
          <a:solidFill>
            <a:schemeClr val="accent2">
              <a:lumMod val="60000"/>
              <a:lumOff val="40000"/>
            </a:schemeClr>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1800">
          <a:solidFill>
            <a:schemeClr val="tx1"/>
          </a:solidFill>
          <a:latin typeface="Calibri" pitchFamily="34" charset="0"/>
        </a:defRPr>
      </a:lvl3pPr>
      <a:lvl4pPr marL="1600200" indent="-228600" algn="l" rtl="0" eaLnBrk="0" fontAlgn="base" hangingPunct="0">
        <a:spcBef>
          <a:spcPct val="20000"/>
        </a:spcBef>
        <a:spcAft>
          <a:spcPct val="0"/>
        </a:spcAft>
        <a:buChar char="–"/>
        <a:defRPr sz="18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0413" y="765175"/>
            <a:ext cx="7772400" cy="3600450"/>
          </a:xfrm>
        </p:spPr>
        <p:txBody>
          <a:bodyPr/>
          <a:lstStyle/>
          <a:p>
            <a:pPr eaLnBrk="1" hangingPunct="1"/>
            <a:r>
              <a:rPr lang="de-DE" sz="4800" dirty="0" smtClean="0">
                <a:latin typeface="Cambria" pitchFamily="18" charset="0"/>
              </a:rPr>
              <a:t>Praktische Integration</a:t>
            </a:r>
            <a:br>
              <a:rPr lang="de-DE" sz="4800" dirty="0" smtClean="0">
                <a:latin typeface="Cambria" pitchFamily="18" charset="0"/>
              </a:rPr>
            </a:br>
            <a:r>
              <a:rPr lang="de-DE" sz="4800" dirty="0" smtClean="0">
                <a:latin typeface="Cambria" pitchFamily="18" charset="0"/>
              </a:rPr>
              <a:t>der Spiritualität in der Praxis</a:t>
            </a:r>
          </a:p>
        </p:txBody>
      </p:sp>
      <p:sp>
        <p:nvSpPr>
          <p:cNvPr id="3075" name="Rectangle 3"/>
          <p:cNvSpPr>
            <a:spLocks noGrp="1" noChangeArrowheads="1"/>
          </p:cNvSpPr>
          <p:nvPr>
            <p:ph type="subTitle" idx="1"/>
          </p:nvPr>
        </p:nvSpPr>
        <p:spPr>
          <a:xfrm>
            <a:off x="1446213" y="4365625"/>
            <a:ext cx="6400800" cy="1273175"/>
          </a:xfrm>
        </p:spPr>
        <p:txBody>
          <a:bodyPr/>
          <a:lstStyle/>
          <a:p>
            <a:pPr eaLnBrk="1" hangingPunct="1">
              <a:lnSpc>
                <a:spcPct val="80000"/>
              </a:lnSpc>
            </a:pPr>
            <a:r>
              <a:rPr lang="de-DE" sz="2000" dirty="0" smtClean="0"/>
              <a:t>Dr. med. Samuel Pfeifer</a:t>
            </a:r>
          </a:p>
          <a:p>
            <a:pPr eaLnBrk="1" hangingPunct="1">
              <a:lnSpc>
                <a:spcPct val="80000"/>
              </a:lnSpc>
            </a:pPr>
            <a:r>
              <a:rPr lang="de-DE" sz="2000" dirty="0" smtClean="0"/>
              <a:t>Klinik Sonnenhalde, Riehen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Erwartungen an Psychotherapie</a:t>
            </a:r>
            <a:endParaRPr lang="de-CH" dirty="0"/>
          </a:p>
        </p:txBody>
      </p:sp>
      <p:sp>
        <p:nvSpPr>
          <p:cNvPr id="3" name="Inhaltsplatzhalter 2"/>
          <p:cNvSpPr>
            <a:spLocks noGrp="1"/>
          </p:cNvSpPr>
          <p:nvPr>
            <p:ph idx="1"/>
          </p:nvPr>
        </p:nvSpPr>
        <p:spPr/>
        <p:txBody>
          <a:bodyPr/>
          <a:lstStyle/>
          <a:p>
            <a:pPr marL="0" indent="0">
              <a:buNone/>
            </a:pPr>
            <a:r>
              <a:rPr lang="de-CH" sz="1800" b="1" dirty="0" smtClean="0"/>
              <a:t>Mit </a:t>
            </a:r>
            <a:r>
              <a:rPr lang="de-CH" sz="1800" b="1" dirty="0"/>
              <a:t>Hilfe der psychotherapeutischen Behandlung möchte ich</a:t>
            </a:r>
            <a:r>
              <a:rPr lang="de-CH" sz="1800" b="1" dirty="0" smtClean="0"/>
              <a:t>... </a:t>
            </a:r>
          </a:p>
          <a:p>
            <a:pPr marL="0" indent="0">
              <a:buNone/>
            </a:pPr>
            <a:endParaRPr lang="de-CH" sz="1800" dirty="0"/>
          </a:p>
          <a:p>
            <a:pPr lvl="0"/>
            <a:r>
              <a:rPr lang="de-CH" sz="1800" dirty="0"/>
              <a:t>Meine Probleme ("persönliche Baustellen") in </a:t>
            </a:r>
            <a:r>
              <a:rPr lang="de-CH" sz="1800" dirty="0" smtClean="0"/>
              <a:t/>
            </a:r>
            <a:br>
              <a:rPr lang="de-CH" sz="1800" dirty="0" smtClean="0"/>
            </a:br>
            <a:r>
              <a:rPr lang="de-CH" sz="1800" dirty="0" smtClean="0"/>
              <a:t>der Familie / am </a:t>
            </a:r>
            <a:r>
              <a:rPr lang="de-CH" sz="1800" dirty="0"/>
              <a:t>Arbeitsplatz besser bewältigen lernen</a:t>
            </a:r>
          </a:p>
          <a:p>
            <a:pPr lvl="0"/>
            <a:r>
              <a:rPr lang="de-CH" sz="1800" dirty="0"/>
              <a:t>Meine Stimmungsschwankungen reduzieren</a:t>
            </a:r>
          </a:p>
          <a:p>
            <a:pPr lvl="0"/>
            <a:r>
              <a:rPr lang="de-CH" sz="1800" dirty="0"/>
              <a:t>Meine kreisenden Gedanken, ständiges Grübeln, </a:t>
            </a:r>
            <a:r>
              <a:rPr lang="de-CH" sz="1800" dirty="0" smtClean="0"/>
              <a:t/>
            </a:r>
            <a:br>
              <a:rPr lang="de-CH" sz="1800" dirty="0" smtClean="0"/>
            </a:br>
            <a:r>
              <a:rPr lang="de-CH" sz="1800" dirty="0" smtClean="0"/>
              <a:t>Sich-Sorgen </a:t>
            </a:r>
            <a:r>
              <a:rPr lang="de-CH" sz="1800" dirty="0"/>
              <a:t>reduzieren</a:t>
            </a:r>
          </a:p>
          <a:p>
            <a:pPr lvl="0"/>
            <a:r>
              <a:rPr lang="de-CH" sz="1800" dirty="0"/>
              <a:t>Methoden kennen lernen, die mir helfen, </a:t>
            </a:r>
            <a:r>
              <a:rPr lang="de-CH" sz="1800" dirty="0" smtClean="0"/>
              <a:t/>
            </a:r>
            <a:br>
              <a:rPr lang="de-CH" sz="1800" dirty="0" smtClean="0"/>
            </a:br>
            <a:r>
              <a:rPr lang="de-CH" sz="1800" dirty="0" smtClean="0"/>
              <a:t>weniger </a:t>
            </a:r>
            <a:r>
              <a:rPr lang="de-CH" sz="1800" dirty="0"/>
              <a:t>Angst zu haben</a:t>
            </a:r>
          </a:p>
          <a:p>
            <a:pPr lvl="0"/>
            <a:r>
              <a:rPr lang="de-CH" sz="1800" dirty="0"/>
              <a:t>Nicht mehr so traurig und antriebsarm sein</a:t>
            </a:r>
          </a:p>
          <a:p>
            <a:pPr lvl="0"/>
            <a:r>
              <a:rPr lang="de-CH" sz="1800" dirty="0"/>
              <a:t>Die Scheidung besser verarbeiten</a:t>
            </a:r>
          </a:p>
          <a:p>
            <a:pPr lvl="0"/>
            <a:r>
              <a:rPr lang="de-CH" sz="1800" dirty="0"/>
              <a:t>Mit Stresssituationen besser umgehen lernen</a:t>
            </a:r>
          </a:p>
          <a:p>
            <a:pPr lvl="0"/>
            <a:r>
              <a:rPr lang="de-CH" sz="1800" dirty="0"/>
              <a:t>Meine lähmende Prüfungsangst </a:t>
            </a:r>
            <a:r>
              <a:rPr lang="de-CH" sz="1800" dirty="0" smtClean="0"/>
              <a:t>überwinden</a:t>
            </a:r>
            <a:endParaRPr lang="de-CH" sz="1800" dirty="0"/>
          </a:p>
        </p:txBody>
      </p:sp>
      <p:sp>
        <p:nvSpPr>
          <p:cNvPr id="4" name="Textfeld 3"/>
          <p:cNvSpPr txBox="1"/>
          <p:nvPr/>
        </p:nvSpPr>
        <p:spPr>
          <a:xfrm>
            <a:off x="6300192" y="2420888"/>
            <a:ext cx="3528392" cy="1815882"/>
          </a:xfrm>
          <a:prstGeom prst="rect">
            <a:avLst/>
          </a:prstGeom>
          <a:solidFill>
            <a:srgbClr val="FFFF00"/>
          </a:solidFill>
        </p:spPr>
        <p:txBody>
          <a:bodyPr wrap="square" rtlCol="0">
            <a:spAutoFit/>
          </a:bodyPr>
          <a:lstStyle/>
          <a:p>
            <a:r>
              <a:rPr lang="de-CH" sz="2800" dirty="0" smtClean="0"/>
              <a:t>Verbesserung </a:t>
            </a:r>
            <a:br>
              <a:rPr lang="de-CH" sz="2800" dirty="0" smtClean="0"/>
            </a:br>
            <a:r>
              <a:rPr lang="de-CH" sz="2800" dirty="0" smtClean="0"/>
              <a:t>des </a:t>
            </a:r>
            <a:br>
              <a:rPr lang="de-CH" sz="2800" dirty="0" smtClean="0"/>
            </a:br>
            <a:r>
              <a:rPr lang="de-CH" sz="2800" dirty="0" smtClean="0"/>
              <a:t>Funktionierens </a:t>
            </a:r>
            <a:br>
              <a:rPr lang="de-CH" sz="2800" dirty="0" smtClean="0"/>
            </a:br>
            <a:r>
              <a:rPr lang="de-CH" sz="2800" dirty="0" smtClean="0"/>
              <a:t>einer Person</a:t>
            </a:r>
            <a:endParaRPr lang="de-CH" sz="2800" dirty="0"/>
          </a:p>
        </p:txBody>
      </p:sp>
    </p:spTree>
    <p:extLst>
      <p:ext uri="{BB962C8B-B14F-4D97-AF65-F5344CB8AC3E}">
        <p14:creationId xmlns:p14="http://schemas.microsoft.com/office/powerpoint/2010/main" val="291945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Erwartungen an Psychotherapie II</a:t>
            </a:r>
            <a:endParaRPr lang="de-CH" dirty="0"/>
          </a:p>
        </p:txBody>
      </p:sp>
      <p:sp>
        <p:nvSpPr>
          <p:cNvPr id="3" name="Inhaltsplatzhalter 2"/>
          <p:cNvSpPr>
            <a:spLocks noGrp="1"/>
          </p:cNvSpPr>
          <p:nvPr>
            <p:ph idx="1"/>
          </p:nvPr>
        </p:nvSpPr>
        <p:spPr>
          <a:xfrm>
            <a:off x="1116013" y="1484313"/>
            <a:ext cx="6408315" cy="4670425"/>
          </a:xfrm>
        </p:spPr>
        <p:txBody>
          <a:bodyPr/>
          <a:lstStyle/>
          <a:p>
            <a:pPr marL="0" indent="0">
              <a:buNone/>
            </a:pPr>
            <a:r>
              <a:rPr lang="de-CH" sz="1800" b="1" dirty="0" smtClean="0"/>
              <a:t>Mit </a:t>
            </a:r>
            <a:r>
              <a:rPr lang="de-CH" sz="1800" b="1" dirty="0"/>
              <a:t>Hilfe der psychotherapeutischen Behandlung möchte ich</a:t>
            </a:r>
            <a:r>
              <a:rPr lang="de-CH" sz="1800" b="1" dirty="0" smtClean="0"/>
              <a:t>... </a:t>
            </a:r>
            <a:endParaRPr lang="de-CH" sz="1800" dirty="0"/>
          </a:p>
          <a:p>
            <a:r>
              <a:rPr lang="de-CH" sz="1800" dirty="0"/>
              <a:t>Meine Kräfte besser einteilen und meine Grenzen erkennen und akzeptieren</a:t>
            </a:r>
          </a:p>
          <a:p>
            <a:pPr lvl="0"/>
            <a:r>
              <a:rPr lang="de-CH" sz="1800" dirty="0" smtClean="0"/>
              <a:t>Nein-Sagen </a:t>
            </a:r>
            <a:r>
              <a:rPr lang="de-CH" sz="1800" dirty="0"/>
              <a:t>lernen und besser eigene Bedürfnisse / Wünsche äußern</a:t>
            </a:r>
          </a:p>
          <a:p>
            <a:pPr lvl="0"/>
            <a:r>
              <a:rPr lang="de-CH" sz="1800" dirty="0"/>
              <a:t>Perfektionistische Ansprüche an mich reduzieren</a:t>
            </a:r>
          </a:p>
          <a:p>
            <a:pPr lvl="0"/>
            <a:r>
              <a:rPr lang="de-CH" sz="1800" dirty="0"/>
              <a:t>Angst- und Panikattacken überwinden</a:t>
            </a:r>
          </a:p>
          <a:p>
            <a:pPr lvl="0"/>
            <a:r>
              <a:rPr lang="de-CH" sz="1800" dirty="0"/>
              <a:t>Selbstsicherer werden, Schüchternheit überwinden</a:t>
            </a:r>
          </a:p>
          <a:p>
            <a:pPr lvl="0"/>
            <a:r>
              <a:rPr lang="de-CH" sz="1800" dirty="0"/>
              <a:t>Nicht mehr so stark von der Meinung anderer abhängig sein</a:t>
            </a:r>
          </a:p>
          <a:p>
            <a:pPr lvl="0"/>
            <a:r>
              <a:rPr lang="de-CH" sz="1800" dirty="0"/>
              <a:t>Mich trauen, meine Meinung zu sagen und mich besser durchzusetzen</a:t>
            </a:r>
          </a:p>
          <a:p>
            <a:pPr lvl="0"/>
            <a:r>
              <a:rPr lang="de-CH" sz="1800" dirty="0"/>
              <a:t>Mich mit meinem Partner wieder besser verstehen</a:t>
            </a:r>
          </a:p>
          <a:p>
            <a:pPr lvl="0"/>
            <a:r>
              <a:rPr lang="de-CH" sz="1800" dirty="0"/>
              <a:t>Die Ursachen meiner emotionalen Probleme herausfinden und mich dadurch besser verstehen</a:t>
            </a:r>
          </a:p>
        </p:txBody>
      </p:sp>
    </p:spTree>
    <p:extLst>
      <p:ext uri="{BB962C8B-B14F-4D97-AF65-F5344CB8AC3E}">
        <p14:creationId xmlns:p14="http://schemas.microsoft.com/office/powerpoint/2010/main" val="272360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Erwartungen an Psychotherapie III</a:t>
            </a:r>
            <a:endParaRPr lang="de-CH" dirty="0"/>
          </a:p>
        </p:txBody>
      </p:sp>
      <p:sp>
        <p:nvSpPr>
          <p:cNvPr id="3" name="Inhaltsplatzhalter 2"/>
          <p:cNvSpPr>
            <a:spLocks noGrp="1"/>
          </p:cNvSpPr>
          <p:nvPr>
            <p:ph idx="1"/>
          </p:nvPr>
        </p:nvSpPr>
        <p:spPr/>
        <p:txBody>
          <a:bodyPr/>
          <a:lstStyle/>
          <a:p>
            <a:pPr marL="0" indent="0">
              <a:buNone/>
            </a:pPr>
            <a:r>
              <a:rPr lang="de-CH" sz="1400" b="1" dirty="0" smtClean="0"/>
              <a:t>Mit </a:t>
            </a:r>
            <a:r>
              <a:rPr lang="de-CH" sz="1400" b="1" dirty="0"/>
              <a:t>Hilfe der psychotherapeutischen Behandlung möchte ich</a:t>
            </a:r>
            <a:r>
              <a:rPr lang="de-CH" sz="1400" b="1" dirty="0" smtClean="0"/>
              <a:t>... </a:t>
            </a:r>
            <a:endParaRPr lang="de-CH" sz="1400" dirty="0"/>
          </a:p>
          <a:p>
            <a:pPr lvl="0"/>
            <a:r>
              <a:rPr lang="de-CH" sz="1400" dirty="0"/>
              <a:t>Mit heftigen Gefühlsausbrüchen umgehen lernen</a:t>
            </a:r>
          </a:p>
          <a:p>
            <a:pPr lvl="0"/>
            <a:r>
              <a:rPr lang="de-CH" sz="1400" dirty="0"/>
              <a:t>Mit körperlichen Schmerzen umgehen lernen</a:t>
            </a:r>
          </a:p>
          <a:p>
            <a:pPr lvl="0"/>
            <a:r>
              <a:rPr lang="de-CH" sz="1400" dirty="0"/>
              <a:t>Die tiefe Trauer nach dem Tod meines Partners  verarbeiten/überwinden</a:t>
            </a:r>
          </a:p>
          <a:p>
            <a:pPr lvl="0"/>
            <a:r>
              <a:rPr lang="de-CH" sz="1400" dirty="0"/>
              <a:t>Meine psychosomatischen Beschwerden besser bewältigen</a:t>
            </a:r>
          </a:p>
          <a:p>
            <a:pPr lvl="0"/>
            <a:r>
              <a:rPr lang="de-CH" sz="1400" dirty="0" smtClean="0"/>
              <a:t>Mich </a:t>
            </a:r>
            <a:r>
              <a:rPr lang="de-CH" sz="1400" dirty="0"/>
              <a:t>um soziale Kontakte, meine Interessen und positive Freizeitaktivitäten kümmern</a:t>
            </a:r>
          </a:p>
          <a:p>
            <a:pPr lvl="0"/>
            <a:r>
              <a:rPr lang="de-CH" sz="1400" dirty="0"/>
              <a:t>Mich um mehr Lebensqualität kümmern</a:t>
            </a:r>
          </a:p>
          <a:p>
            <a:pPr lvl="0"/>
            <a:r>
              <a:rPr lang="de-CH" sz="1400" dirty="0"/>
              <a:t>Eine bessere Tagesstruktur aufbauen</a:t>
            </a:r>
          </a:p>
          <a:p>
            <a:pPr lvl="0"/>
            <a:r>
              <a:rPr lang="de-CH" sz="1400" dirty="0"/>
              <a:t>Mich nicht mehr über jede Kleinigkeit ärgern und so viel Streit mit meiner Tochter haben</a:t>
            </a:r>
          </a:p>
          <a:p>
            <a:pPr lvl="0"/>
            <a:r>
              <a:rPr lang="de-CH" sz="1400" dirty="0"/>
              <a:t>Mehr Durchhaltevermögen und Selbstdisziplin entwickeln</a:t>
            </a:r>
          </a:p>
          <a:p>
            <a:pPr lvl="0"/>
            <a:r>
              <a:rPr lang="de-CH" sz="1400" dirty="0"/>
              <a:t>Von meinen wiederholten, sinnlosen und zeitraubenden Gedanken und Handlungen loskommen (z.B. Händewaschen, Ordnen etc.)</a:t>
            </a:r>
          </a:p>
          <a:p>
            <a:pPr lvl="0"/>
            <a:r>
              <a:rPr lang="de-CH" sz="1400" dirty="0"/>
              <a:t>Wieder besser schlafen können (Ein- und Durchschlafen)</a:t>
            </a:r>
          </a:p>
          <a:p>
            <a:pPr lvl="0"/>
            <a:r>
              <a:rPr lang="de-CH" sz="1400" dirty="0"/>
              <a:t>Mich tagsüber ausgeruht und leistungsstark fühlen</a:t>
            </a:r>
          </a:p>
          <a:p>
            <a:pPr lvl="0"/>
            <a:r>
              <a:rPr lang="de-CH" sz="1400" dirty="0"/>
              <a:t>Mein Suchtmittelkonsum (Alkohol) unter Kontrolle bringen</a:t>
            </a:r>
          </a:p>
          <a:p>
            <a:pPr lvl="0"/>
            <a:r>
              <a:rPr lang="de-CH" sz="1400" dirty="0"/>
              <a:t>Besser mit anderen Leuten reden lernen und Kontakte knüpfen</a:t>
            </a:r>
          </a:p>
          <a:p>
            <a:pPr lvl="0"/>
            <a:r>
              <a:rPr lang="de-CH" sz="1400" dirty="0"/>
              <a:t>Ein schlimmes, traumatischer Erlebnis </a:t>
            </a:r>
            <a:r>
              <a:rPr lang="de-CH" sz="1400" dirty="0" smtClean="0"/>
              <a:t>überwinden</a:t>
            </a:r>
            <a:endParaRPr lang="de-CH" sz="1400" dirty="0"/>
          </a:p>
        </p:txBody>
      </p:sp>
    </p:spTree>
    <p:extLst>
      <p:ext uri="{BB962C8B-B14F-4D97-AF65-F5344CB8AC3E}">
        <p14:creationId xmlns:p14="http://schemas.microsoft.com/office/powerpoint/2010/main" val="909419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Spiritualität im Kontext ansprechen</a:t>
            </a:r>
            <a:endParaRPr lang="de-CH" dirty="0"/>
          </a:p>
        </p:txBody>
      </p:sp>
      <p:sp>
        <p:nvSpPr>
          <p:cNvPr id="3" name="Inhaltsplatzhalter 2"/>
          <p:cNvSpPr>
            <a:spLocks noGrp="1"/>
          </p:cNvSpPr>
          <p:nvPr>
            <p:ph idx="1"/>
          </p:nvPr>
        </p:nvSpPr>
        <p:spPr/>
        <p:txBody>
          <a:bodyPr/>
          <a:lstStyle/>
          <a:p>
            <a:r>
              <a:rPr lang="de-CH" dirty="0" smtClean="0"/>
              <a:t>Psychotherapie ist nicht primär spirituelle Begleitung, sondern ein Weg, Leiden zu lindern, eine Person zu stärken und ihr einen Sinn für das Leben zu vermitteln. Damit sollen die personale Existenz gestärkt, Beziehungen gefördert und die Bewältigung von Leiden verbessert werden (Ich, Du, Es).</a:t>
            </a:r>
          </a:p>
          <a:p>
            <a:r>
              <a:rPr lang="de-CH" dirty="0" smtClean="0"/>
              <a:t>Spiritualität wird exploriert, um letztlich eine ganzheitliche Lebensbewältigung zu fördern. </a:t>
            </a:r>
            <a:endParaRPr lang="de-CH" dirty="0"/>
          </a:p>
        </p:txBody>
      </p:sp>
    </p:spTree>
    <p:extLst>
      <p:ext uri="{BB962C8B-B14F-4D97-AF65-F5344CB8AC3E}">
        <p14:creationId xmlns:p14="http://schemas.microsoft.com/office/powerpoint/2010/main" val="385067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1259632" y="3167971"/>
            <a:ext cx="7488832" cy="22772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de-CH" dirty="0" smtClean="0"/>
              <a:t>Spiritualität nicht zwingend Teil des Erlebens</a:t>
            </a:r>
            <a:endParaRPr lang="de-CH" dirty="0"/>
          </a:p>
        </p:txBody>
      </p:sp>
      <p:sp>
        <p:nvSpPr>
          <p:cNvPr id="4" name="Ellipse 3"/>
          <p:cNvSpPr/>
          <p:nvPr/>
        </p:nvSpPr>
        <p:spPr bwMode="auto">
          <a:xfrm>
            <a:off x="1475656" y="4365104"/>
            <a:ext cx="3312368" cy="936104"/>
          </a:xfrm>
          <a:prstGeom prst="ellipse">
            <a:avLst/>
          </a:prstGeom>
          <a:gradFill flip="none" rotWithShape="1">
            <a:gsLst>
              <a:gs pos="0">
                <a:srgbClr val="BC7F26">
                  <a:shade val="30000"/>
                  <a:satMod val="115000"/>
                </a:srgbClr>
              </a:gs>
              <a:gs pos="50000">
                <a:srgbClr val="BC7F26">
                  <a:shade val="67500"/>
                  <a:satMod val="115000"/>
                </a:srgbClr>
              </a:gs>
              <a:gs pos="100000">
                <a:srgbClr val="BC7F26">
                  <a:shade val="100000"/>
                  <a:satMod val="115000"/>
                </a:srgbClr>
              </a:gs>
            </a:gsLst>
            <a:lin ang="18900000" scaled="1"/>
            <a:tileRect/>
          </a:gra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CH" sz="2400" b="0" i="0" u="none" strike="noStrike" cap="none" normalizeH="0" baseline="0" dirty="0" smtClean="0">
                <a:ln>
                  <a:noFill/>
                </a:ln>
                <a:solidFill>
                  <a:schemeClr val="bg1"/>
                </a:solidFill>
                <a:effectLst/>
                <a:latin typeface="Tahoma" pitchFamily="34" charset="0"/>
              </a:rPr>
              <a:t>BIO</a:t>
            </a:r>
          </a:p>
        </p:txBody>
      </p:sp>
      <p:sp>
        <p:nvSpPr>
          <p:cNvPr id="5" name="Ellipse 4"/>
          <p:cNvSpPr/>
          <p:nvPr/>
        </p:nvSpPr>
        <p:spPr bwMode="auto">
          <a:xfrm>
            <a:off x="5148064" y="4365104"/>
            <a:ext cx="3312368" cy="936104"/>
          </a:xfrm>
          <a:prstGeom prst="ellipse">
            <a:avLst/>
          </a:prstGeom>
          <a:gradFill flip="none" rotWithShape="1">
            <a:gsLst>
              <a:gs pos="0">
                <a:srgbClr val="D6A314">
                  <a:shade val="30000"/>
                  <a:satMod val="115000"/>
                </a:srgbClr>
              </a:gs>
              <a:gs pos="50000">
                <a:srgbClr val="D6A314">
                  <a:shade val="67500"/>
                  <a:satMod val="115000"/>
                </a:srgbClr>
              </a:gs>
              <a:gs pos="100000">
                <a:srgbClr val="D6A314">
                  <a:shade val="100000"/>
                  <a:satMod val="115000"/>
                </a:srgbClr>
              </a:gs>
            </a:gsLst>
            <a:lin ang="13500000" scaled="1"/>
            <a:tileRect/>
          </a:gra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de-CH" sz="2400" dirty="0" smtClean="0">
                <a:solidFill>
                  <a:schemeClr val="bg1"/>
                </a:solidFill>
              </a:rPr>
              <a:t>SOZIAL</a:t>
            </a:r>
            <a:endParaRPr kumimoji="0" lang="de-CH" sz="2400" b="0" i="0" u="none" strike="noStrike" cap="none" normalizeH="0" baseline="0" dirty="0" smtClean="0">
              <a:ln>
                <a:noFill/>
              </a:ln>
              <a:solidFill>
                <a:schemeClr val="bg1"/>
              </a:solidFill>
              <a:effectLst/>
            </a:endParaRPr>
          </a:p>
        </p:txBody>
      </p:sp>
      <p:sp>
        <p:nvSpPr>
          <p:cNvPr id="6" name="Ellipse 5"/>
          <p:cNvSpPr/>
          <p:nvPr/>
        </p:nvSpPr>
        <p:spPr bwMode="auto">
          <a:xfrm>
            <a:off x="3347864" y="3429000"/>
            <a:ext cx="3312368" cy="936104"/>
          </a:xfrm>
          <a:prstGeom prst="ellipse">
            <a:avLst/>
          </a:prstGeom>
          <a:gradFill flip="none" rotWithShape="1">
            <a:gsLst>
              <a:gs pos="0">
                <a:srgbClr val="EC9118">
                  <a:shade val="30000"/>
                  <a:satMod val="115000"/>
                </a:srgbClr>
              </a:gs>
              <a:gs pos="50000">
                <a:srgbClr val="EC9118">
                  <a:shade val="67500"/>
                  <a:satMod val="115000"/>
                </a:srgbClr>
              </a:gs>
              <a:gs pos="100000">
                <a:srgbClr val="EC9118">
                  <a:shade val="100000"/>
                  <a:satMod val="115000"/>
                </a:srgbClr>
              </a:gs>
            </a:gsLst>
            <a:lin ang="13500000" scaled="1"/>
            <a:tileRect/>
          </a:grad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CH" sz="2400" b="0" i="0" u="none" strike="noStrike" cap="none" normalizeH="0" baseline="0" dirty="0" smtClean="0">
                <a:ln>
                  <a:noFill/>
                </a:ln>
                <a:solidFill>
                  <a:schemeClr val="bg1"/>
                </a:solidFill>
                <a:effectLst/>
                <a:latin typeface="Tahoma" pitchFamily="34" charset="0"/>
              </a:rPr>
              <a:t>PSYCHO</a:t>
            </a:r>
          </a:p>
        </p:txBody>
      </p:sp>
      <p:grpSp>
        <p:nvGrpSpPr>
          <p:cNvPr id="3" name="Gruppieren 2"/>
          <p:cNvGrpSpPr/>
          <p:nvPr/>
        </p:nvGrpSpPr>
        <p:grpSpPr>
          <a:xfrm>
            <a:off x="2555776" y="1700808"/>
            <a:ext cx="4536504" cy="2844316"/>
            <a:chOff x="2555776" y="1700808"/>
            <a:chExt cx="4536504" cy="2844316"/>
          </a:xfrm>
        </p:grpSpPr>
        <p:cxnSp>
          <p:nvCxnSpPr>
            <p:cNvPr id="10" name="Gerade Verbindung mit Pfeil 9"/>
            <p:cNvCxnSpPr/>
            <p:nvPr/>
          </p:nvCxnSpPr>
          <p:spPr bwMode="auto">
            <a:xfrm>
              <a:off x="5508104" y="2636912"/>
              <a:ext cx="1584176" cy="1836204"/>
            </a:xfrm>
            <a:prstGeom prst="straightConnector1">
              <a:avLst/>
            </a:prstGeom>
            <a:noFill/>
            <a:ln w="76200" cap="flat" cmpd="sng" algn="ctr">
              <a:solidFill>
                <a:schemeClr val="tx1"/>
              </a:solidFill>
              <a:prstDash val="solid"/>
              <a:round/>
              <a:headEnd type="none" w="med" len="med"/>
              <a:tailEnd type="triangle" w="med" len="me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cxnSp>
        <p:cxnSp>
          <p:nvCxnSpPr>
            <p:cNvPr id="11" name="Gerade Verbindung mit Pfeil 10"/>
            <p:cNvCxnSpPr/>
            <p:nvPr/>
          </p:nvCxnSpPr>
          <p:spPr bwMode="auto">
            <a:xfrm flipH="1">
              <a:off x="2987824" y="2492896"/>
              <a:ext cx="1512168" cy="2052228"/>
            </a:xfrm>
            <a:prstGeom prst="straightConnector1">
              <a:avLst/>
            </a:prstGeom>
            <a:noFill/>
            <a:ln w="76200" cap="flat" cmpd="sng" algn="ctr">
              <a:solidFill>
                <a:schemeClr val="tx1"/>
              </a:solidFill>
              <a:prstDash val="solid"/>
              <a:round/>
              <a:headEnd type="none" w="med" len="med"/>
              <a:tailEnd type="triangle" w="med" len="me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cxnSp>
        <p:cxnSp>
          <p:nvCxnSpPr>
            <p:cNvPr id="15" name="Gerade Verbindung mit Pfeil 14"/>
            <p:cNvCxnSpPr/>
            <p:nvPr/>
          </p:nvCxnSpPr>
          <p:spPr bwMode="auto">
            <a:xfrm>
              <a:off x="5004048" y="2636912"/>
              <a:ext cx="36004" cy="1062118"/>
            </a:xfrm>
            <a:prstGeom prst="straightConnector1">
              <a:avLst/>
            </a:prstGeom>
            <a:noFill/>
            <a:ln w="76200" cap="flat" cmpd="sng" algn="ctr">
              <a:solidFill>
                <a:schemeClr val="tx1"/>
              </a:solidFill>
              <a:prstDash val="solid"/>
              <a:round/>
              <a:headEnd type="none" w="med" len="med"/>
              <a:tailEnd type="triangle" w="med" len="me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cxnSp>
        <p:sp>
          <p:nvSpPr>
            <p:cNvPr id="8" name="Stern mit 16 Zacken 7"/>
            <p:cNvSpPr/>
            <p:nvPr/>
          </p:nvSpPr>
          <p:spPr bwMode="auto">
            <a:xfrm>
              <a:off x="2555776" y="1700808"/>
              <a:ext cx="4536504" cy="1080120"/>
            </a:xfrm>
            <a:prstGeom prst="star16">
              <a:avLst/>
            </a:prstGeom>
            <a:solidFill>
              <a:srgbClr val="002060"/>
            </a:solidFill>
            <a:ln w="57150">
              <a:solidFill>
                <a:schemeClr val="bg1">
                  <a:lumMod val="95000"/>
                </a:schemeClr>
              </a:solidFill>
            </a:ln>
            <a:effectLst>
              <a:glow rad="228600">
                <a:schemeClr val="accent2">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CH" sz="2800" b="1" i="0" u="none" strike="noStrike" cap="none" normalizeH="0" baseline="0" dirty="0" smtClean="0">
                  <a:ln>
                    <a:noFill/>
                  </a:ln>
                  <a:solidFill>
                    <a:schemeClr val="bg1"/>
                  </a:solidFill>
                  <a:effectLst/>
                  <a:latin typeface="Calibri" pitchFamily="34" charset="0"/>
                </a:rPr>
                <a:t>SPIRITUALITÄT</a:t>
              </a:r>
              <a:endParaRPr kumimoji="0" lang="de-CH" sz="2400" b="1" i="0" u="none" strike="noStrike" cap="none" normalizeH="0" baseline="0" dirty="0" smtClean="0">
                <a:ln>
                  <a:noFill/>
                </a:ln>
                <a:solidFill>
                  <a:schemeClr val="bg1"/>
                </a:solidFill>
                <a:effectLst/>
                <a:latin typeface="Calibri" pitchFamily="34" charset="0"/>
              </a:endParaRPr>
            </a:p>
          </p:txBody>
        </p:sp>
      </p:grpSp>
      <p:sp>
        <p:nvSpPr>
          <p:cNvPr id="23" name="Textfeld 22"/>
          <p:cNvSpPr txBox="1"/>
          <p:nvPr/>
        </p:nvSpPr>
        <p:spPr>
          <a:xfrm>
            <a:off x="2411760" y="5445224"/>
            <a:ext cx="5416101" cy="338554"/>
          </a:xfrm>
          <a:prstGeom prst="rect">
            <a:avLst/>
          </a:prstGeom>
          <a:noFill/>
        </p:spPr>
        <p:txBody>
          <a:bodyPr wrap="square" rtlCol="0">
            <a:spAutoFit/>
          </a:bodyPr>
          <a:lstStyle/>
          <a:p>
            <a:pPr algn="ctr"/>
            <a:r>
              <a:rPr lang="de-CH" sz="1600" dirty="0" smtClean="0"/>
              <a:t>BIO-PSYCHO-SOZIALE GRUNDMATRIX</a:t>
            </a:r>
            <a:endParaRPr lang="de-CH" sz="1600" dirty="0"/>
          </a:p>
        </p:txBody>
      </p:sp>
    </p:spTree>
    <p:extLst>
      <p:ext uri="{BB962C8B-B14F-4D97-AF65-F5344CB8AC3E}">
        <p14:creationId xmlns:p14="http://schemas.microsoft.com/office/powerpoint/2010/main" val="42029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Annäherung an die Thematik</a:t>
            </a:r>
            <a:endParaRPr lang="de-CH" dirty="0"/>
          </a:p>
        </p:txBody>
      </p:sp>
      <p:sp>
        <p:nvSpPr>
          <p:cNvPr id="3" name="Inhaltsplatzhalter 2"/>
          <p:cNvSpPr>
            <a:spLocks noGrp="1"/>
          </p:cNvSpPr>
          <p:nvPr>
            <p:ph idx="1"/>
          </p:nvPr>
        </p:nvSpPr>
        <p:spPr/>
        <p:txBody>
          <a:bodyPr/>
          <a:lstStyle/>
          <a:p>
            <a:r>
              <a:rPr lang="de-CH" dirty="0" smtClean="0"/>
              <a:t>Auf «spirituelle Signale» hören</a:t>
            </a:r>
          </a:p>
          <a:p>
            <a:r>
              <a:rPr lang="de-CH" dirty="0" smtClean="0"/>
              <a:t>Existenzialistisches Nachfragen (Griffiths)</a:t>
            </a:r>
          </a:p>
          <a:p>
            <a:endParaRPr lang="de-CH" dirty="0"/>
          </a:p>
          <a:p>
            <a:pPr marL="0" indent="0">
              <a:buNone/>
            </a:pPr>
            <a:r>
              <a:rPr lang="de-CH" u="sng" dirty="0" smtClean="0"/>
              <a:t>Gefahr der «spirituellen» Gegenübertragung: </a:t>
            </a:r>
          </a:p>
          <a:p>
            <a:r>
              <a:rPr lang="de-CH" dirty="0" smtClean="0"/>
              <a:t>wegen des eigenen Interesses ein übermässiges Gewicht auf Spiritualität legen.</a:t>
            </a:r>
          </a:p>
          <a:p>
            <a:r>
              <a:rPr lang="de-CH" dirty="0" smtClean="0"/>
              <a:t>Zentrale therapeutische Ziele aus den Augen verlieren.</a:t>
            </a:r>
            <a:endParaRPr lang="de-CH" dirty="0"/>
          </a:p>
        </p:txBody>
      </p:sp>
    </p:spTree>
    <p:extLst>
      <p:ext uri="{BB962C8B-B14F-4D97-AF65-F5344CB8AC3E}">
        <p14:creationId xmlns:p14="http://schemas.microsoft.com/office/powerpoint/2010/main" val="2638968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Hilfreiches Buch</a:t>
            </a:r>
            <a:endParaRPr lang="de-CH" dirty="0"/>
          </a:p>
        </p:txBody>
      </p:sp>
      <p:sp>
        <p:nvSpPr>
          <p:cNvPr id="6" name="Inhaltsplatzhalter 5"/>
          <p:cNvSpPr>
            <a:spLocks noGrp="1"/>
          </p:cNvSpPr>
          <p:nvPr>
            <p:ph sz="half" idx="2"/>
          </p:nvPr>
        </p:nvSpPr>
        <p:spPr/>
        <p:txBody>
          <a:bodyPr/>
          <a:lstStyle/>
          <a:p>
            <a:pPr marL="0" indent="0">
              <a:buNone/>
            </a:pPr>
            <a:r>
              <a:rPr lang="de-CH" dirty="0"/>
              <a:t>James Griffith</a:t>
            </a:r>
          </a:p>
          <a:p>
            <a:pPr marL="0" indent="0">
              <a:buNone/>
            </a:pPr>
            <a:r>
              <a:rPr lang="de-CH" b="1" dirty="0" smtClean="0"/>
              <a:t>Religion </a:t>
            </a:r>
            <a:r>
              <a:rPr lang="de-CH" b="1" dirty="0"/>
              <a:t>hilft, Religion schadet: Wie der Glaube unsere Gesundheit </a:t>
            </a:r>
            <a:r>
              <a:rPr lang="de-CH" b="1" dirty="0" smtClean="0"/>
              <a:t>beeinflusst.</a:t>
            </a:r>
          </a:p>
          <a:p>
            <a:pPr marL="0" indent="0">
              <a:buNone/>
            </a:pPr>
            <a:r>
              <a:rPr lang="de-CH" sz="2000" dirty="0" smtClean="0"/>
              <a:t>Wissenschaftliche Buchgesellschaft Darmstadt.</a:t>
            </a:r>
            <a:endParaRPr lang="de-CH" sz="2000" dirty="0"/>
          </a:p>
        </p:txBody>
      </p:sp>
      <p:pic>
        <p:nvPicPr>
          <p:cNvPr id="1026" name="Picture 2" descr="http://ecx.images-amazon.com/images/I/41EhjuplHlL.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11948">
            <a:off x="1493786" y="1570006"/>
            <a:ext cx="2715378" cy="4077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6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Verletzlichkeit / Widerstandskraft</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515309597"/>
              </p:ext>
            </p:extLst>
          </p:nvPr>
        </p:nvGraphicFramePr>
        <p:xfrm>
          <a:off x="1116013" y="1484313"/>
          <a:ext cx="7704138" cy="3337560"/>
        </p:xfrm>
        <a:graphic>
          <a:graphicData uri="http://schemas.openxmlformats.org/drawingml/2006/table">
            <a:tbl>
              <a:tblPr firstRow="1" bandRow="1">
                <a:tableStyleId>{5C22544A-7EE6-4342-B048-85BDC9FD1C3A}</a:tableStyleId>
              </a:tblPr>
              <a:tblGrid>
                <a:gridCol w="3852069"/>
                <a:gridCol w="3852069"/>
              </a:tblGrid>
              <a:tr h="370840">
                <a:tc>
                  <a:txBody>
                    <a:bodyPr/>
                    <a:lstStyle/>
                    <a:p>
                      <a:r>
                        <a:rPr lang="de-CH" dirty="0" smtClean="0">
                          <a:latin typeface="Cambria" pitchFamily="18" charset="0"/>
                        </a:rPr>
                        <a:t>Verletzlichkeit</a:t>
                      </a:r>
                      <a:endParaRPr lang="de-CH" dirty="0">
                        <a:latin typeface="Cambria" pitchFamily="18" charset="0"/>
                      </a:endParaRPr>
                    </a:p>
                  </a:txBody>
                  <a:tcPr/>
                </a:tc>
                <a:tc>
                  <a:txBody>
                    <a:bodyPr/>
                    <a:lstStyle/>
                    <a:p>
                      <a:r>
                        <a:rPr lang="de-CH" dirty="0" smtClean="0">
                          <a:latin typeface="Cambria" pitchFamily="18" charset="0"/>
                        </a:rPr>
                        <a:t>Widerstandskraft</a:t>
                      </a:r>
                      <a:endParaRPr lang="de-CH" dirty="0">
                        <a:latin typeface="Cambria" pitchFamily="18" charset="0"/>
                      </a:endParaRPr>
                    </a:p>
                  </a:txBody>
                  <a:tcPr/>
                </a:tc>
              </a:tr>
              <a:tr h="370840">
                <a:tc>
                  <a:txBody>
                    <a:bodyPr/>
                    <a:lstStyle/>
                    <a:p>
                      <a:r>
                        <a:rPr lang="de-CH" dirty="0" smtClean="0">
                          <a:latin typeface="Cambria" pitchFamily="18" charset="0"/>
                        </a:rPr>
                        <a:t>Verwirrung</a:t>
                      </a:r>
                      <a:endParaRPr lang="de-CH" dirty="0">
                        <a:latin typeface="Cambria" pitchFamily="18" charset="0"/>
                      </a:endParaRPr>
                    </a:p>
                  </a:txBody>
                  <a:tcPr/>
                </a:tc>
                <a:tc>
                  <a:txBody>
                    <a:bodyPr/>
                    <a:lstStyle/>
                    <a:p>
                      <a:r>
                        <a:rPr lang="de-CH" dirty="0" smtClean="0">
                          <a:latin typeface="Cambria" pitchFamily="18" charset="0"/>
                        </a:rPr>
                        <a:t>Integrität</a:t>
                      </a:r>
                      <a:endParaRPr lang="de-CH" dirty="0">
                        <a:latin typeface="Cambria" pitchFamily="18" charset="0"/>
                      </a:endParaRPr>
                    </a:p>
                  </a:txBody>
                  <a:tcPr/>
                </a:tc>
              </a:tr>
              <a:tr h="370840">
                <a:tc>
                  <a:txBody>
                    <a:bodyPr/>
                    <a:lstStyle/>
                    <a:p>
                      <a:r>
                        <a:rPr lang="de-CH" dirty="0" smtClean="0">
                          <a:latin typeface="Cambria" pitchFamily="18" charset="0"/>
                        </a:rPr>
                        <a:t>Isolation</a:t>
                      </a:r>
                      <a:endParaRPr lang="de-CH" dirty="0">
                        <a:latin typeface="Cambria" pitchFamily="18" charset="0"/>
                      </a:endParaRPr>
                    </a:p>
                  </a:txBody>
                  <a:tcPr/>
                </a:tc>
                <a:tc>
                  <a:txBody>
                    <a:bodyPr/>
                    <a:lstStyle/>
                    <a:p>
                      <a:r>
                        <a:rPr lang="de-CH" dirty="0" smtClean="0">
                          <a:latin typeface="Cambria" pitchFamily="18" charset="0"/>
                        </a:rPr>
                        <a:t>Gemeinschaft</a:t>
                      </a:r>
                      <a:endParaRPr lang="de-CH" dirty="0"/>
                    </a:p>
                  </a:txBody>
                  <a:tcPr/>
                </a:tc>
              </a:tr>
              <a:tr h="370840">
                <a:tc>
                  <a:txBody>
                    <a:bodyPr/>
                    <a:lstStyle/>
                    <a:p>
                      <a:r>
                        <a:rPr lang="de-CH" dirty="0" smtClean="0">
                          <a:latin typeface="Cambria" pitchFamily="18" charset="0"/>
                        </a:rPr>
                        <a:t>Verzweiflung</a:t>
                      </a:r>
                      <a:endParaRPr lang="de-CH" dirty="0">
                        <a:latin typeface="Cambria" pitchFamily="18" charset="0"/>
                      </a:endParaRPr>
                    </a:p>
                  </a:txBody>
                  <a:tcPr/>
                </a:tc>
                <a:tc>
                  <a:txBody>
                    <a:bodyPr/>
                    <a:lstStyle/>
                    <a:p>
                      <a:r>
                        <a:rPr lang="de-CH" dirty="0" smtClean="0">
                          <a:latin typeface="Cambria" pitchFamily="18" charset="0"/>
                        </a:rPr>
                        <a:t>Hoffnung</a:t>
                      </a:r>
                      <a:endParaRPr lang="de-CH" dirty="0">
                        <a:latin typeface="Cambria" pitchFamily="18" charset="0"/>
                      </a:endParaRPr>
                    </a:p>
                  </a:txBody>
                  <a:tcPr/>
                </a:tc>
              </a:tr>
              <a:tr h="370840">
                <a:tc>
                  <a:txBody>
                    <a:bodyPr/>
                    <a:lstStyle/>
                    <a:p>
                      <a:r>
                        <a:rPr lang="de-CH" dirty="0" smtClean="0">
                          <a:latin typeface="Cambria" pitchFamily="18" charset="0"/>
                        </a:rPr>
                        <a:t>Hilflosigkeit</a:t>
                      </a:r>
                      <a:endParaRPr lang="de-CH" dirty="0">
                        <a:latin typeface="Cambria" pitchFamily="18" charset="0"/>
                      </a:endParaRPr>
                    </a:p>
                  </a:txBody>
                  <a:tcPr/>
                </a:tc>
                <a:tc>
                  <a:txBody>
                    <a:bodyPr/>
                    <a:lstStyle/>
                    <a:p>
                      <a:r>
                        <a:rPr lang="de-CH" dirty="0" smtClean="0">
                          <a:latin typeface="Cambria" pitchFamily="18" charset="0"/>
                        </a:rPr>
                        <a:t>Bewusstes Handeln</a:t>
                      </a:r>
                      <a:endParaRPr lang="de-CH" dirty="0">
                        <a:latin typeface="Cambria" pitchFamily="18" charset="0"/>
                      </a:endParaRPr>
                    </a:p>
                  </a:txBody>
                  <a:tcPr/>
                </a:tc>
              </a:tr>
              <a:tr h="370840">
                <a:tc>
                  <a:txBody>
                    <a:bodyPr/>
                    <a:lstStyle/>
                    <a:p>
                      <a:r>
                        <a:rPr lang="de-CH" dirty="0" smtClean="0">
                          <a:latin typeface="Cambria" pitchFamily="18" charset="0"/>
                        </a:rPr>
                        <a:t>Sinnlosigkeit</a:t>
                      </a:r>
                      <a:endParaRPr lang="de-CH" dirty="0">
                        <a:latin typeface="Cambria" pitchFamily="18" charset="0"/>
                      </a:endParaRPr>
                    </a:p>
                  </a:txBody>
                  <a:tcPr/>
                </a:tc>
                <a:tc>
                  <a:txBody>
                    <a:bodyPr/>
                    <a:lstStyle/>
                    <a:p>
                      <a:r>
                        <a:rPr lang="de-CH" dirty="0" smtClean="0">
                          <a:latin typeface="Cambria" pitchFamily="18" charset="0"/>
                        </a:rPr>
                        <a:t>Sinn</a:t>
                      </a:r>
                      <a:endParaRPr lang="de-CH" dirty="0">
                        <a:latin typeface="Cambria" pitchFamily="18" charset="0"/>
                      </a:endParaRPr>
                    </a:p>
                  </a:txBody>
                  <a:tcPr/>
                </a:tc>
              </a:tr>
              <a:tr h="370840">
                <a:tc>
                  <a:txBody>
                    <a:bodyPr/>
                    <a:lstStyle/>
                    <a:p>
                      <a:r>
                        <a:rPr lang="de-CH" dirty="0" smtClean="0">
                          <a:latin typeface="Cambria" pitchFamily="18" charset="0"/>
                        </a:rPr>
                        <a:t>Gleichgültigkeit</a:t>
                      </a:r>
                      <a:endParaRPr lang="de-CH" dirty="0">
                        <a:latin typeface="Cambria" pitchFamily="18" charset="0"/>
                      </a:endParaRPr>
                    </a:p>
                  </a:txBody>
                  <a:tcPr/>
                </a:tc>
                <a:tc>
                  <a:txBody>
                    <a:bodyPr/>
                    <a:lstStyle/>
                    <a:p>
                      <a:r>
                        <a:rPr lang="de-CH" dirty="0" smtClean="0">
                          <a:latin typeface="Cambria" pitchFamily="18" charset="0"/>
                        </a:rPr>
                        <a:t>Engagement</a:t>
                      </a:r>
                      <a:endParaRPr lang="de-CH" dirty="0">
                        <a:latin typeface="Cambria" pitchFamily="18" charset="0"/>
                      </a:endParaRPr>
                    </a:p>
                  </a:txBody>
                  <a:tcPr/>
                </a:tc>
              </a:tr>
              <a:tr h="370840">
                <a:tc>
                  <a:txBody>
                    <a:bodyPr/>
                    <a:lstStyle/>
                    <a:p>
                      <a:r>
                        <a:rPr lang="de-CH" dirty="0" smtClean="0">
                          <a:latin typeface="Cambria" pitchFamily="18" charset="0"/>
                        </a:rPr>
                        <a:t>Feigheit</a:t>
                      </a:r>
                      <a:endParaRPr lang="de-CH" dirty="0">
                        <a:latin typeface="Cambria" pitchFamily="18" charset="0"/>
                      </a:endParaRPr>
                    </a:p>
                  </a:txBody>
                  <a:tcPr/>
                </a:tc>
                <a:tc>
                  <a:txBody>
                    <a:bodyPr/>
                    <a:lstStyle/>
                    <a:p>
                      <a:r>
                        <a:rPr lang="de-CH" dirty="0" smtClean="0">
                          <a:latin typeface="Cambria" pitchFamily="18" charset="0"/>
                        </a:rPr>
                        <a:t>Mut</a:t>
                      </a:r>
                      <a:endParaRPr lang="de-CH" dirty="0">
                        <a:latin typeface="Cambria" pitchFamily="18" charset="0"/>
                      </a:endParaRPr>
                    </a:p>
                  </a:txBody>
                  <a:tcPr/>
                </a:tc>
              </a:tr>
              <a:tr h="370840">
                <a:tc>
                  <a:txBody>
                    <a:bodyPr/>
                    <a:lstStyle/>
                    <a:p>
                      <a:r>
                        <a:rPr lang="de-CH" dirty="0" smtClean="0">
                          <a:latin typeface="Cambria" pitchFamily="18" charset="0"/>
                        </a:rPr>
                        <a:t>Verbitterung</a:t>
                      </a:r>
                      <a:endParaRPr lang="de-CH" dirty="0">
                        <a:latin typeface="Cambria" pitchFamily="18" charset="0"/>
                      </a:endParaRPr>
                    </a:p>
                  </a:txBody>
                  <a:tcPr/>
                </a:tc>
                <a:tc>
                  <a:txBody>
                    <a:bodyPr/>
                    <a:lstStyle/>
                    <a:p>
                      <a:r>
                        <a:rPr lang="de-CH" dirty="0" smtClean="0">
                          <a:latin typeface="Cambria" pitchFamily="18" charset="0"/>
                        </a:rPr>
                        <a:t>Dankbarkeit</a:t>
                      </a:r>
                      <a:endParaRPr lang="de-CH" dirty="0">
                        <a:latin typeface="Cambria" pitchFamily="18" charset="0"/>
                      </a:endParaRPr>
                    </a:p>
                  </a:txBody>
                  <a:tcPr/>
                </a:tc>
              </a:tr>
            </a:tbl>
          </a:graphicData>
        </a:graphic>
      </p:graphicFrame>
      <p:sp>
        <p:nvSpPr>
          <p:cNvPr id="5" name="Textfeld 4"/>
          <p:cNvSpPr txBox="1"/>
          <p:nvPr/>
        </p:nvSpPr>
        <p:spPr>
          <a:xfrm>
            <a:off x="5004048" y="5229200"/>
            <a:ext cx="3672408" cy="246221"/>
          </a:xfrm>
          <a:prstGeom prst="rect">
            <a:avLst/>
          </a:prstGeom>
          <a:noFill/>
        </p:spPr>
        <p:txBody>
          <a:bodyPr wrap="square" rtlCol="0">
            <a:spAutoFit/>
          </a:bodyPr>
          <a:lstStyle/>
          <a:p>
            <a:r>
              <a:rPr lang="de-CH" sz="1000" dirty="0" smtClean="0">
                <a:latin typeface="Calibri" pitchFamily="34" charset="0"/>
              </a:rPr>
              <a:t>Nach Griffiths 2013</a:t>
            </a:r>
            <a:endParaRPr lang="de-CH" sz="1000" dirty="0">
              <a:latin typeface="Calibri" pitchFamily="34" charset="0"/>
            </a:endParaRPr>
          </a:p>
        </p:txBody>
      </p:sp>
    </p:spTree>
    <p:extLst>
      <p:ext uri="{BB962C8B-B14F-4D97-AF65-F5344CB8AC3E}">
        <p14:creationId xmlns:p14="http://schemas.microsoft.com/office/powerpoint/2010/main" val="3453056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Mitfühlen vor Explorieren</a:t>
            </a:r>
            <a:endParaRPr lang="de-CH" dirty="0"/>
          </a:p>
        </p:txBody>
      </p:sp>
      <p:sp>
        <p:nvSpPr>
          <p:cNvPr id="3" name="Inhaltsplatzhalter 2"/>
          <p:cNvSpPr>
            <a:spLocks noGrp="1"/>
          </p:cNvSpPr>
          <p:nvPr>
            <p:ph idx="1"/>
          </p:nvPr>
        </p:nvSpPr>
        <p:spPr/>
        <p:txBody>
          <a:bodyPr/>
          <a:lstStyle/>
          <a:p>
            <a:pPr marL="0" indent="0">
              <a:buNone/>
            </a:pPr>
            <a:r>
              <a:rPr lang="de-CH" dirty="0" smtClean="0"/>
              <a:t>Der </a:t>
            </a:r>
            <a:r>
              <a:rPr lang="de-CH" dirty="0"/>
              <a:t>Urgrund des Mitgefühls – das „Mit-Leiden“ – ist insofern der </a:t>
            </a:r>
            <a:r>
              <a:rPr lang="de-CH" dirty="0" smtClean="0"/>
              <a:t>Schlüssel, </a:t>
            </a:r>
            <a:r>
              <a:rPr lang="de-CH" dirty="0"/>
              <a:t>als ein Patient zuallererst wissen muss, dass ein Therapeut bereit und in der Lage ist, sein Leiden mitzuempfinden, bevor man in die </a:t>
            </a:r>
            <a:r>
              <a:rPr lang="de-CH" dirty="0" smtClean="0"/>
              <a:t>Intimität existenzieller </a:t>
            </a:r>
            <a:r>
              <a:rPr lang="de-CH" dirty="0"/>
              <a:t>oder spiritueller Fragen eintritt</a:t>
            </a:r>
            <a:r>
              <a:rPr lang="de-CH" dirty="0" smtClean="0"/>
              <a:t>.</a:t>
            </a:r>
          </a:p>
          <a:p>
            <a:endParaRPr lang="de-CH" dirty="0"/>
          </a:p>
          <a:p>
            <a:pPr marL="457200" lvl="1" indent="0">
              <a:buNone/>
            </a:pPr>
            <a:r>
              <a:rPr lang="de-CH" dirty="0" smtClean="0"/>
              <a:t>(nach Griffiths)</a:t>
            </a:r>
            <a:endParaRPr lang="de-CH" dirty="0"/>
          </a:p>
          <a:p>
            <a:endParaRPr lang="de-CH" dirty="0"/>
          </a:p>
        </p:txBody>
      </p:sp>
    </p:spTree>
    <p:extLst>
      <p:ext uri="{BB962C8B-B14F-4D97-AF65-F5344CB8AC3E}">
        <p14:creationId xmlns:p14="http://schemas.microsoft.com/office/powerpoint/2010/main" val="4281698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Integrität vs. Verwirrung</a:t>
            </a:r>
            <a:endParaRPr lang="de-CH" dirty="0"/>
          </a:p>
        </p:txBody>
      </p:sp>
      <p:sp>
        <p:nvSpPr>
          <p:cNvPr id="3" name="Inhaltsplatzhalter 2"/>
          <p:cNvSpPr>
            <a:spLocks noGrp="1"/>
          </p:cNvSpPr>
          <p:nvPr>
            <p:ph idx="1"/>
          </p:nvPr>
        </p:nvSpPr>
        <p:spPr/>
        <p:txBody>
          <a:bodyPr/>
          <a:lstStyle/>
          <a:p>
            <a:r>
              <a:rPr lang="de-CH" dirty="0" smtClean="0"/>
              <a:t>INTEGRITÄT IST DIE FÄHIGKEIT, SEINEN ERFAHRUNGEN EINEN SINN ZU VERLEIHEN</a:t>
            </a:r>
          </a:p>
          <a:p>
            <a:endParaRPr lang="de-CH" dirty="0"/>
          </a:p>
          <a:p>
            <a:r>
              <a:rPr lang="de-CH" dirty="0" smtClean="0"/>
              <a:t>«Wer hilft Ihnen in Ihrem Leben am meisten dabei, verwirrende Informationen zu sortieren?»</a:t>
            </a:r>
          </a:p>
          <a:p>
            <a:r>
              <a:rPr lang="de-CH" dirty="0" smtClean="0"/>
              <a:t>«Wenn Ihnen das Leben auch chaotisch erscheint, wie hilft Ihnen der Glaube, etwas mehr Sinn darin zu sehen?»</a:t>
            </a:r>
            <a:endParaRPr lang="de-CH" dirty="0"/>
          </a:p>
        </p:txBody>
      </p:sp>
    </p:spTree>
    <p:extLst>
      <p:ext uri="{BB962C8B-B14F-4D97-AF65-F5344CB8AC3E}">
        <p14:creationId xmlns:p14="http://schemas.microsoft.com/office/powerpoint/2010/main" val="3712013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Studie Bedürfnisse  der Patienten in der Klinik</a:t>
            </a:r>
            <a:endParaRPr lang="de-CH"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576571" cy="41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707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Gemeinschaft vs. Isolation</a:t>
            </a:r>
            <a:endParaRPr lang="de-CH" dirty="0"/>
          </a:p>
        </p:txBody>
      </p:sp>
      <p:sp>
        <p:nvSpPr>
          <p:cNvPr id="3" name="Inhaltsplatzhalter 2"/>
          <p:cNvSpPr>
            <a:spLocks noGrp="1"/>
          </p:cNvSpPr>
          <p:nvPr>
            <p:ph idx="1"/>
          </p:nvPr>
        </p:nvSpPr>
        <p:spPr/>
        <p:txBody>
          <a:bodyPr/>
          <a:lstStyle/>
          <a:p>
            <a:r>
              <a:rPr lang="de-CH" dirty="0" smtClean="0"/>
              <a:t>«Wer weiss, was Sie durchmachen? An wen wenden Sie sich, wenn Sie Hilfe brauchen?»</a:t>
            </a:r>
          </a:p>
          <a:p>
            <a:r>
              <a:rPr lang="de-CH" dirty="0" smtClean="0"/>
              <a:t>«Jetzt, wo Sie so krank sind, wie bleiben Sie mit Menschen in Kontakt, die Ihnen wichtig sind?»</a:t>
            </a:r>
          </a:p>
          <a:p>
            <a:endParaRPr lang="de-CH" dirty="0"/>
          </a:p>
          <a:p>
            <a:r>
              <a:rPr lang="de-CH" dirty="0" smtClean="0"/>
              <a:t>«Spüren Sie manchmal die Gegenwart von Gott? Wie verändern sich Ihre Symptome? / Ihr Befinden?»</a:t>
            </a:r>
            <a:endParaRPr lang="de-CH" dirty="0"/>
          </a:p>
          <a:p>
            <a:endParaRPr lang="de-CH" dirty="0"/>
          </a:p>
        </p:txBody>
      </p:sp>
    </p:spTree>
    <p:extLst>
      <p:ext uri="{BB962C8B-B14F-4D97-AF65-F5344CB8AC3E}">
        <p14:creationId xmlns:p14="http://schemas.microsoft.com/office/powerpoint/2010/main" val="3310162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Hoffnung vs. Verzweiflung</a:t>
            </a:r>
            <a:endParaRPr lang="de-CH" dirty="0"/>
          </a:p>
        </p:txBody>
      </p:sp>
      <p:sp>
        <p:nvSpPr>
          <p:cNvPr id="3" name="Inhaltsplatzhalter 2"/>
          <p:cNvSpPr>
            <a:spLocks noGrp="1"/>
          </p:cNvSpPr>
          <p:nvPr>
            <p:ph idx="1"/>
          </p:nvPr>
        </p:nvSpPr>
        <p:spPr/>
        <p:txBody>
          <a:bodyPr/>
          <a:lstStyle/>
          <a:p>
            <a:r>
              <a:rPr lang="de-CH" dirty="0" smtClean="0"/>
              <a:t>FRAGEN KÖNNEN HELFEN, HOFFNUNG ZU MOBILISEREN.</a:t>
            </a:r>
          </a:p>
          <a:p>
            <a:endParaRPr lang="de-CH" dirty="0"/>
          </a:p>
          <a:p>
            <a:r>
              <a:rPr lang="de-CH" dirty="0" smtClean="0"/>
              <a:t>«Was erhält die Hoffnung in harten Zeiten aufrecht?»</a:t>
            </a:r>
          </a:p>
          <a:p>
            <a:r>
              <a:rPr lang="de-CH" dirty="0" smtClean="0"/>
              <a:t>«Welche Menschen helfen Ihnen, in diesen Zeiten die Hoffnung nicht aufzugebne?»</a:t>
            </a:r>
          </a:p>
          <a:p>
            <a:r>
              <a:rPr lang="de-CH" dirty="0" smtClean="0"/>
              <a:t>«Wenn Sie sich entmutigt fühlen, gibt es dann ein Bibelwort, einen Satz, oder ein Lied, welche Ihnen einen Funken Hoffnung bringen?»</a:t>
            </a:r>
            <a:endParaRPr lang="de-CH" dirty="0"/>
          </a:p>
        </p:txBody>
      </p:sp>
    </p:spTree>
    <p:extLst>
      <p:ext uri="{BB962C8B-B14F-4D97-AF65-F5344CB8AC3E}">
        <p14:creationId xmlns:p14="http://schemas.microsoft.com/office/powerpoint/2010/main" val="2652510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Bewusstes Handeln vs. Hilflosigkeit</a:t>
            </a:r>
            <a:endParaRPr lang="de-CH" dirty="0"/>
          </a:p>
        </p:txBody>
      </p:sp>
      <p:sp>
        <p:nvSpPr>
          <p:cNvPr id="3" name="Inhaltsplatzhalter 2"/>
          <p:cNvSpPr>
            <a:spLocks noGrp="1"/>
          </p:cNvSpPr>
          <p:nvPr>
            <p:ph idx="1"/>
          </p:nvPr>
        </p:nvSpPr>
        <p:spPr/>
        <p:txBody>
          <a:bodyPr/>
          <a:lstStyle/>
          <a:p>
            <a:r>
              <a:rPr lang="de-CH" dirty="0"/>
              <a:t>«Was sollte ich über Sie als Person wissen, was nichts mit Ihrer Krankheit zu tun hat?»</a:t>
            </a:r>
          </a:p>
          <a:p>
            <a:r>
              <a:rPr lang="de-CH" dirty="0"/>
              <a:t>«Wie haben Sie verhindert, dass die Krankheit ihr Leben völlig beherrscht?»</a:t>
            </a:r>
          </a:p>
          <a:p>
            <a:endParaRPr lang="de-CH" dirty="0"/>
          </a:p>
          <a:p>
            <a:r>
              <a:rPr lang="de-CH" dirty="0" smtClean="0"/>
              <a:t>Welche Kraft ziehen Sie aus Ihren spirituellen Gewohnheiten (Gebet, Meditation, Musik, Texte), die Ihnen helfen, schwierige Situationen zu meistern? Was könnten Sie ohne diese Kraft aus der Spiritualität sonst nicht tun?» </a:t>
            </a:r>
            <a:endParaRPr lang="de-CH" dirty="0"/>
          </a:p>
        </p:txBody>
      </p:sp>
    </p:spTree>
    <p:extLst>
      <p:ext uri="{BB962C8B-B14F-4D97-AF65-F5344CB8AC3E}">
        <p14:creationId xmlns:p14="http://schemas.microsoft.com/office/powerpoint/2010/main" val="2087013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Engagement vs. Gleichgültigkeit</a:t>
            </a:r>
            <a:endParaRPr lang="de-CH" dirty="0"/>
          </a:p>
        </p:txBody>
      </p:sp>
      <p:sp>
        <p:nvSpPr>
          <p:cNvPr id="3" name="Inhaltsplatzhalter 2"/>
          <p:cNvSpPr>
            <a:spLocks noGrp="1"/>
          </p:cNvSpPr>
          <p:nvPr>
            <p:ph idx="1"/>
          </p:nvPr>
        </p:nvSpPr>
        <p:spPr/>
        <p:txBody>
          <a:bodyPr/>
          <a:lstStyle/>
          <a:p>
            <a:r>
              <a:rPr lang="de-CH" dirty="0" smtClean="0"/>
              <a:t>«Warum ist Ihr Leben wichtig? Was ist dadurch anders, dass Sie auf dieser Erde leben?»</a:t>
            </a:r>
          </a:p>
          <a:p>
            <a:r>
              <a:rPr lang="de-CH" dirty="0" smtClean="0"/>
              <a:t>«Was hindert Sie daran, einfach wegzugehen und die andern mit ihren Problemen allein zu lassen?»</a:t>
            </a:r>
          </a:p>
          <a:p>
            <a:endParaRPr lang="de-CH" dirty="0"/>
          </a:p>
          <a:p>
            <a:r>
              <a:rPr lang="de-CH" dirty="0" smtClean="0"/>
              <a:t>«Beten Sie manchmal um Gottes Führung in Ihrem Leben? In diesen Augenblicken, wie nehmen Sie am besten wahr, worauf es in Ihrem Leben ankommt?»</a:t>
            </a:r>
            <a:endParaRPr lang="de-CH" dirty="0"/>
          </a:p>
        </p:txBody>
      </p:sp>
    </p:spTree>
    <p:extLst>
      <p:ext uri="{BB962C8B-B14F-4D97-AF65-F5344CB8AC3E}">
        <p14:creationId xmlns:p14="http://schemas.microsoft.com/office/powerpoint/2010/main" val="3768272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Dankbarkeit vs. Verbitterung</a:t>
            </a:r>
            <a:endParaRPr lang="de-CH" dirty="0"/>
          </a:p>
        </p:txBody>
      </p:sp>
      <p:sp>
        <p:nvSpPr>
          <p:cNvPr id="3" name="Inhaltsplatzhalter 2"/>
          <p:cNvSpPr>
            <a:spLocks noGrp="1"/>
          </p:cNvSpPr>
          <p:nvPr>
            <p:ph idx="1"/>
          </p:nvPr>
        </p:nvSpPr>
        <p:spPr/>
        <p:txBody>
          <a:bodyPr/>
          <a:lstStyle/>
          <a:p>
            <a:r>
              <a:rPr lang="de-CH" dirty="0" smtClean="0"/>
              <a:t>«Trotz allen Leids, das ihre Krankheit mit sich bringt, wofür empfinden Sie noch Dankbarkeit?»</a:t>
            </a:r>
          </a:p>
          <a:p>
            <a:r>
              <a:rPr lang="de-CH" dirty="0" smtClean="0"/>
              <a:t>«Wie schaffen Sie es, inmitten der Enttäuschungen immer noch Dankbarkeit für das Gute zu empfinden?»</a:t>
            </a:r>
          </a:p>
          <a:p>
            <a:endParaRPr lang="de-CH" dirty="0"/>
          </a:p>
          <a:p>
            <a:r>
              <a:rPr lang="de-CH" dirty="0" smtClean="0"/>
              <a:t>«Haben Ihre spirituellen Praktiken / Ihr Glaube Ihnen geholfen, in Ihrem Leben dankbarer zu sein? Wie?»</a:t>
            </a:r>
          </a:p>
          <a:p>
            <a:endParaRPr lang="de-CH" dirty="0"/>
          </a:p>
        </p:txBody>
      </p:sp>
    </p:spTree>
    <p:extLst>
      <p:ext uri="{BB962C8B-B14F-4D97-AF65-F5344CB8AC3E}">
        <p14:creationId xmlns:p14="http://schemas.microsoft.com/office/powerpoint/2010/main" val="4070772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Integration existenzieller Fragen in die Therapie</a:t>
            </a:r>
            <a:endParaRPr lang="de-CH" sz="2800" dirty="0"/>
          </a:p>
        </p:txBody>
      </p:sp>
      <p:sp>
        <p:nvSpPr>
          <p:cNvPr id="3" name="Inhaltsplatzhalter 2"/>
          <p:cNvSpPr>
            <a:spLocks noGrp="1"/>
          </p:cNvSpPr>
          <p:nvPr>
            <p:ph idx="1"/>
          </p:nvPr>
        </p:nvSpPr>
        <p:spPr/>
        <p:txBody>
          <a:bodyPr/>
          <a:lstStyle/>
          <a:p>
            <a:r>
              <a:rPr lang="de-CH" dirty="0" smtClean="0"/>
              <a:t>Existenzielle Fragen wiederspiegeln ein Mitfühlen des Therapeuten mit dem Leiden des Patienten.</a:t>
            </a:r>
          </a:p>
          <a:p>
            <a:r>
              <a:rPr lang="de-CH" dirty="0" smtClean="0"/>
              <a:t>Sie müssen nicht notwendigerweise spirituell formuliert sein</a:t>
            </a:r>
          </a:p>
          <a:p>
            <a:r>
              <a:rPr lang="de-CH" dirty="0" smtClean="0"/>
              <a:t>Sie vertiefen die interkulturelle Beziehungstiefe des Gespräches (vgl. Arthur </a:t>
            </a:r>
            <a:r>
              <a:rPr lang="de-CH" dirty="0" err="1" smtClean="0"/>
              <a:t>Kleinman</a:t>
            </a:r>
            <a:r>
              <a:rPr lang="de-CH" dirty="0" smtClean="0"/>
              <a:t>)</a:t>
            </a:r>
          </a:p>
          <a:p>
            <a:r>
              <a:rPr lang="de-CH" dirty="0" smtClean="0"/>
              <a:t>Für den Patienten ist die psychiatrische Therapie oft nur ein Element in seinem Ringen mit dem Leiden.</a:t>
            </a:r>
            <a:endParaRPr lang="de-CH" dirty="0"/>
          </a:p>
        </p:txBody>
      </p:sp>
    </p:spTree>
    <p:extLst>
      <p:ext uri="{BB962C8B-B14F-4D97-AF65-F5344CB8AC3E}">
        <p14:creationId xmlns:p14="http://schemas.microsoft.com/office/powerpoint/2010/main" val="2770317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Kennzeichen einer reifen Spiritualität </a:t>
            </a:r>
          </a:p>
        </p:txBody>
      </p:sp>
      <p:sp>
        <p:nvSpPr>
          <p:cNvPr id="3" name="Inhaltsplatzhalter 2"/>
          <p:cNvSpPr>
            <a:spLocks noGrp="1"/>
          </p:cNvSpPr>
          <p:nvPr>
            <p:ph idx="1"/>
          </p:nvPr>
        </p:nvSpPr>
        <p:spPr/>
        <p:txBody>
          <a:bodyPr/>
          <a:lstStyle/>
          <a:p>
            <a:pPr marL="457200" indent="-457200">
              <a:buFont typeface="+mj-lt"/>
              <a:buAutoNum type="arabicPeriod"/>
            </a:pPr>
            <a:r>
              <a:rPr lang="de-CH" sz="2200" dirty="0" smtClean="0"/>
              <a:t>Fördert </a:t>
            </a:r>
            <a:r>
              <a:rPr lang="de-CH" sz="2200" dirty="0"/>
              <a:t>das Bindungsverhalten des Patienten gegenüber seinem Gott Sicherheit oder Unsicherheit?</a:t>
            </a:r>
          </a:p>
          <a:p>
            <a:pPr marL="457200" indent="-457200">
              <a:buFont typeface="+mj-lt"/>
              <a:buAutoNum type="arabicPeriod"/>
            </a:pPr>
            <a:r>
              <a:rPr lang="de-CH" sz="2200" dirty="0" smtClean="0"/>
              <a:t>Wecken </a:t>
            </a:r>
            <a:r>
              <a:rPr lang="de-CH" sz="2200" dirty="0"/>
              <a:t>die religiösen Begegnungen mit dem Heiligen Furcht oder Aggression oder regen sie zu Nachdenken und Kreativität an?</a:t>
            </a:r>
          </a:p>
          <a:p>
            <a:pPr marL="457200" indent="-457200">
              <a:buFont typeface="+mj-lt"/>
              <a:buAutoNum type="arabicPeriod"/>
            </a:pPr>
            <a:r>
              <a:rPr lang="de-CH" sz="2200" dirty="0" smtClean="0"/>
              <a:t>Haben </a:t>
            </a:r>
            <a:r>
              <a:rPr lang="de-CH" sz="2200" dirty="0"/>
              <a:t>die Interaktionen mit den anderen innerhalb der religiösen Gruppe des Patienten einen dialogischen oder monologischen Charakter? Kann die Person davon ausgehen, dass sie ohne Rücksicht auf Rolle oder Status sprechen kann, gehört und verstanden </a:t>
            </a:r>
            <a:r>
              <a:rPr lang="de-CH" sz="2200" dirty="0" smtClean="0"/>
              <a:t>wird </a:t>
            </a:r>
            <a:r>
              <a:rPr lang="de-CH" sz="2200" dirty="0"/>
              <a:t>und dass die Sichtweise des Einzelnen innerhalb der Gruppe ernst genommen wird? Wie wird die Person, die am wenigsten Macht hat, behandelt</a:t>
            </a:r>
            <a:r>
              <a:rPr lang="de-CH" sz="2200" dirty="0" smtClean="0"/>
              <a:t>?</a:t>
            </a:r>
            <a:endParaRPr lang="de-CH" sz="2200" dirty="0"/>
          </a:p>
        </p:txBody>
      </p:sp>
    </p:spTree>
    <p:extLst>
      <p:ext uri="{BB962C8B-B14F-4D97-AF65-F5344CB8AC3E}">
        <p14:creationId xmlns:p14="http://schemas.microsoft.com/office/powerpoint/2010/main" val="955684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Kennzeichen einer reifen Spiritualität </a:t>
            </a:r>
          </a:p>
        </p:txBody>
      </p:sp>
      <p:sp>
        <p:nvSpPr>
          <p:cNvPr id="3" name="Inhaltsplatzhalter 2"/>
          <p:cNvSpPr>
            <a:spLocks noGrp="1"/>
          </p:cNvSpPr>
          <p:nvPr>
            <p:ph idx="1"/>
          </p:nvPr>
        </p:nvSpPr>
        <p:spPr/>
        <p:txBody>
          <a:bodyPr/>
          <a:lstStyle/>
          <a:p>
            <a:pPr marL="457200" indent="-457200">
              <a:buFont typeface="+mj-lt"/>
              <a:buAutoNum type="arabicPeriod" startAt="4"/>
            </a:pPr>
            <a:r>
              <a:rPr lang="de-CH" sz="2200" dirty="0" smtClean="0"/>
              <a:t>Wie </a:t>
            </a:r>
            <a:r>
              <a:rPr lang="de-CH" sz="2200" dirty="0"/>
              <a:t>werden Personen in Aussengruppen gesehen? Werden sie als vollwertige menschliche Wesen respektiert und geschätzt?</a:t>
            </a:r>
          </a:p>
          <a:p>
            <a:pPr marL="457200" indent="-457200">
              <a:buFont typeface="+mj-lt"/>
              <a:buAutoNum type="arabicPeriod" startAt="4"/>
            </a:pPr>
            <a:r>
              <a:rPr lang="de-CH" sz="2200" dirty="0" smtClean="0"/>
              <a:t>Werden </a:t>
            </a:r>
            <a:r>
              <a:rPr lang="de-CH" sz="2200" dirty="0"/>
              <a:t>ethische Entscheidungen davon geleitet, </a:t>
            </a:r>
            <a:r>
              <a:rPr lang="de-CH" sz="2200" dirty="0" smtClean="0"/>
              <a:t>ob </a:t>
            </a:r>
            <a:r>
              <a:rPr lang="de-CH" sz="2200" dirty="0"/>
              <a:t>eine Person gleich als zu der Gruppe gehörend erkannt wird oder nicht?</a:t>
            </a:r>
          </a:p>
          <a:p>
            <a:pPr marL="457200" indent="-457200">
              <a:buFont typeface="+mj-lt"/>
              <a:buAutoNum type="arabicPeriod" startAt="4"/>
            </a:pPr>
            <a:r>
              <a:rPr lang="de-CH" sz="2200" dirty="0" smtClean="0"/>
              <a:t>Unterstützt </a:t>
            </a:r>
            <a:r>
              <a:rPr lang="de-CH" sz="2200" dirty="0"/>
              <a:t>die Glaubenspraxis existenzielle Haltungen wie Integrität , Hoffnung, Gemeinschaft, Verantwortung, Sinn, Engagement und Dankbarkeit?- </a:t>
            </a:r>
            <a:r>
              <a:rPr lang="de-CH" sz="2200" dirty="0" smtClean="0"/>
              <a:t/>
            </a:r>
            <a:br>
              <a:rPr lang="de-CH" sz="2200" dirty="0" smtClean="0"/>
            </a:br>
            <a:r>
              <a:rPr lang="de-CH" sz="2200" u="sng" dirty="0" smtClean="0"/>
              <a:t>Alarmzeichen</a:t>
            </a:r>
            <a:r>
              <a:rPr lang="de-CH" sz="2200" dirty="0" smtClean="0"/>
              <a:t> </a:t>
            </a:r>
            <a:r>
              <a:rPr lang="de-CH" sz="2200" dirty="0"/>
              <a:t>(RED FLAG): wenn stattdessen Verwirrung, Verzweiflung, Isolierung, Hilflosigkeit, Sinnlosigkeit, Ablehnung oder Hass auftritt. </a:t>
            </a:r>
          </a:p>
          <a:p>
            <a:pPr marL="457200" indent="-457200">
              <a:buFont typeface="+mj-lt"/>
              <a:buAutoNum type="arabicPeriod" startAt="4"/>
            </a:pPr>
            <a:endParaRPr lang="de-CH" sz="2200" dirty="0"/>
          </a:p>
        </p:txBody>
      </p:sp>
    </p:spTree>
    <p:extLst>
      <p:ext uri="{BB962C8B-B14F-4D97-AF65-F5344CB8AC3E}">
        <p14:creationId xmlns:p14="http://schemas.microsoft.com/office/powerpoint/2010/main" val="106426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Neues Buch</a:t>
            </a:r>
            <a:endParaRPr lang="de-CH" dirty="0"/>
          </a:p>
        </p:txBody>
      </p:sp>
      <p:pic>
        <p:nvPicPr>
          <p:cNvPr id="7" name="Inhaltsplatzhalt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014585">
            <a:off x="1321151" y="1522423"/>
            <a:ext cx="2872732" cy="4098431"/>
          </a:xfrm>
          <a:prstGeom prst="rect">
            <a:avLst/>
          </a:prstGeom>
          <a:ln>
            <a:noFill/>
          </a:ln>
          <a:effectLst>
            <a:outerShdw blurRad="292100" dist="139700" dir="2700000" algn="tl" rotWithShape="0">
              <a:srgbClr val="333333">
                <a:alpha val="65000"/>
              </a:srgbClr>
            </a:outerShdw>
          </a:effectLst>
        </p:spPr>
      </p:pic>
      <p:sp>
        <p:nvSpPr>
          <p:cNvPr id="6" name="Inhaltsplatzhalter 5"/>
          <p:cNvSpPr>
            <a:spLocks noGrp="1"/>
          </p:cNvSpPr>
          <p:nvPr>
            <p:ph sz="half" idx="2"/>
          </p:nvPr>
        </p:nvSpPr>
        <p:spPr/>
        <p:txBody>
          <a:bodyPr/>
          <a:lstStyle/>
          <a:p>
            <a:pPr marL="0" indent="0">
              <a:buNone/>
            </a:pPr>
            <a:r>
              <a:rPr lang="de-CH" dirty="0" err="1" smtClean="0"/>
              <a:t>Utsch</a:t>
            </a:r>
            <a:r>
              <a:rPr lang="de-CH" dirty="0" smtClean="0"/>
              <a:t> – </a:t>
            </a:r>
            <a:r>
              <a:rPr lang="de-CH" dirty="0" err="1" smtClean="0"/>
              <a:t>Bonelli</a:t>
            </a:r>
            <a:r>
              <a:rPr lang="de-CH" dirty="0" smtClean="0"/>
              <a:t> – Pfeifer: PSYCHOTHERAPIE UND SPIRITUALITÄT</a:t>
            </a:r>
          </a:p>
          <a:p>
            <a:pPr marL="457200" lvl="1" indent="0">
              <a:buNone/>
            </a:pPr>
            <a:r>
              <a:rPr lang="de-CH" dirty="0" smtClean="0"/>
              <a:t>Mit existenziellen Konflikten und Transzendenzfragen professionell umgehen.</a:t>
            </a:r>
          </a:p>
          <a:p>
            <a:pPr marL="0" indent="0">
              <a:buNone/>
            </a:pPr>
            <a:r>
              <a:rPr lang="de-CH" dirty="0" smtClean="0"/>
              <a:t>Springer Verlag</a:t>
            </a:r>
          </a:p>
          <a:p>
            <a:pPr marL="0" indent="0">
              <a:buNone/>
            </a:pPr>
            <a:r>
              <a:rPr lang="de-CH" sz="1800" dirty="0"/>
              <a:t>ISBN  978-3-642-02522-8</a:t>
            </a:r>
          </a:p>
        </p:txBody>
      </p:sp>
    </p:spTree>
    <p:extLst>
      <p:ext uri="{BB962C8B-B14F-4D97-AF65-F5344CB8AC3E}">
        <p14:creationId xmlns:p14="http://schemas.microsoft.com/office/powerpoint/2010/main" val="2823753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Studie Bedürfnisse  der Patienten in der Klinik</a:t>
            </a:r>
            <a:endParaRPr lang="de-CH"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124744"/>
            <a:ext cx="6480720" cy="475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012160" y="3861048"/>
            <a:ext cx="2952328" cy="923330"/>
          </a:xfrm>
          <a:prstGeom prst="rect">
            <a:avLst/>
          </a:prstGeom>
          <a:solidFill>
            <a:srgbClr val="FFC000"/>
          </a:solidFill>
        </p:spPr>
        <p:txBody>
          <a:bodyPr wrap="square" rtlCol="0">
            <a:spAutoFit/>
          </a:bodyPr>
          <a:lstStyle/>
          <a:p>
            <a:r>
              <a:rPr lang="de-CH" b="1" dirty="0" smtClean="0">
                <a:latin typeface="Calibri" pitchFamily="34" charset="0"/>
              </a:rPr>
              <a:t>25 % - wichtig, sehr wichtig</a:t>
            </a:r>
          </a:p>
          <a:p>
            <a:endParaRPr lang="de-CH" b="1" dirty="0">
              <a:latin typeface="Calibri" pitchFamily="34" charset="0"/>
            </a:endParaRPr>
          </a:p>
          <a:p>
            <a:r>
              <a:rPr lang="de-CH" b="1" dirty="0" smtClean="0">
                <a:latin typeface="Calibri" pitchFamily="34" charset="0"/>
              </a:rPr>
              <a:t>18 % - nicht erwünscht</a:t>
            </a:r>
            <a:endParaRPr lang="de-CH" b="1" dirty="0">
              <a:latin typeface="Calibri" pitchFamily="34" charset="0"/>
            </a:endParaRPr>
          </a:p>
        </p:txBody>
      </p:sp>
      <p:sp>
        <p:nvSpPr>
          <p:cNvPr id="4" name="Textfeld 3"/>
          <p:cNvSpPr txBox="1"/>
          <p:nvPr/>
        </p:nvSpPr>
        <p:spPr>
          <a:xfrm>
            <a:off x="6012160" y="5157192"/>
            <a:ext cx="2952328" cy="1477328"/>
          </a:xfrm>
          <a:prstGeom prst="rect">
            <a:avLst/>
          </a:prstGeom>
          <a:noFill/>
        </p:spPr>
        <p:txBody>
          <a:bodyPr wrap="square" rtlCol="0">
            <a:spAutoFit/>
          </a:bodyPr>
          <a:lstStyle/>
          <a:p>
            <a:r>
              <a:rPr lang="de-CH" dirty="0" smtClean="0">
                <a:latin typeface="Calibri" pitchFamily="34" charset="0"/>
              </a:rPr>
              <a:t>Wie kann man sich dem Thema kultursensibel – ethisch verantwortungsvoll, therapeutisch zentriert annähern.?</a:t>
            </a:r>
            <a:endParaRPr lang="de-CH" dirty="0">
              <a:latin typeface="Calibri" pitchFamily="34" charset="0"/>
            </a:endParaRPr>
          </a:p>
        </p:txBody>
      </p:sp>
    </p:spTree>
    <p:extLst>
      <p:ext uri="{BB962C8B-B14F-4D97-AF65-F5344CB8AC3E}">
        <p14:creationId xmlns:p14="http://schemas.microsoft.com/office/powerpoint/2010/main" val="210669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Drei Elemente der Spiritualität in Krankheit</a:t>
            </a:r>
            <a:endParaRPr lang="de-CH" sz="2800" dirty="0"/>
          </a:p>
        </p:txBody>
      </p:sp>
      <p:sp>
        <p:nvSpPr>
          <p:cNvPr id="3" name="Inhaltsplatzhalter 2"/>
          <p:cNvSpPr>
            <a:spLocks noGrp="1"/>
          </p:cNvSpPr>
          <p:nvPr>
            <p:ph idx="1"/>
          </p:nvPr>
        </p:nvSpPr>
        <p:spPr>
          <a:xfrm>
            <a:off x="1116013" y="1340768"/>
            <a:ext cx="7704137" cy="4670425"/>
          </a:xfrm>
        </p:spPr>
        <p:txBody>
          <a:bodyPr/>
          <a:lstStyle/>
          <a:p>
            <a:r>
              <a:rPr lang="de-CH" sz="2000" dirty="0" smtClean="0"/>
              <a:t>VERTRAUEN</a:t>
            </a:r>
          </a:p>
          <a:p>
            <a:pPr lvl="1"/>
            <a:r>
              <a:rPr lang="de-CH" sz="2000" dirty="0" smtClean="0"/>
              <a:t>Vertrauensvolle Überzeugung, </a:t>
            </a:r>
            <a:r>
              <a:rPr lang="de-CH" sz="2000" dirty="0"/>
              <a:t>trotz aller widrigen Umstände von einer höheren Präsenz </a:t>
            </a:r>
            <a:r>
              <a:rPr lang="de-CH" sz="2000" dirty="0" smtClean="0"/>
              <a:t>getragen und </a:t>
            </a:r>
            <a:r>
              <a:rPr lang="de-CH" sz="2000" dirty="0"/>
              <a:t>geführt zu sein</a:t>
            </a:r>
            <a:r>
              <a:rPr lang="de-CH" sz="2000" dirty="0" smtClean="0"/>
              <a:t>.</a:t>
            </a:r>
          </a:p>
          <a:p>
            <a:r>
              <a:rPr lang="de-CH" sz="2000" dirty="0" smtClean="0"/>
              <a:t>SUCHE</a:t>
            </a:r>
          </a:p>
          <a:p>
            <a:pPr lvl="1"/>
            <a:r>
              <a:rPr lang="de-CH" sz="2000" dirty="0"/>
              <a:t>geprägt </a:t>
            </a:r>
            <a:r>
              <a:rPr lang="de-CH" sz="2000" dirty="0" smtClean="0"/>
              <a:t>von kognitiven</a:t>
            </a:r>
            <a:r>
              <a:rPr lang="de-CH" sz="2000" dirty="0"/>
              <a:t>, emotionalen und </a:t>
            </a:r>
            <a:r>
              <a:rPr lang="de-CH" sz="2000" dirty="0" smtClean="0"/>
              <a:t>Verhaltensbestimmenden Einstellungen, entspricht einer </a:t>
            </a:r>
            <a:r>
              <a:rPr lang="de-CH" sz="2000" dirty="0"/>
              <a:t>existentialistisch geprägten Quest-Orientierung</a:t>
            </a:r>
          </a:p>
          <a:p>
            <a:r>
              <a:rPr lang="de-CH" sz="2000" dirty="0" smtClean="0"/>
              <a:t>REFLEXION</a:t>
            </a:r>
          </a:p>
          <a:p>
            <a:pPr lvl="1"/>
            <a:r>
              <a:rPr lang="de-CH" sz="2000" dirty="0"/>
              <a:t>Lebensreflexion u. Neubewertung der Krankheit; </a:t>
            </a:r>
            <a:r>
              <a:rPr lang="de-CH" sz="2000" dirty="0" smtClean="0"/>
              <a:t>eigene </a:t>
            </a:r>
            <a:r>
              <a:rPr lang="de-CH" sz="2000" dirty="0"/>
              <a:t>Krankheit </a:t>
            </a:r>
            <a:r>
              <a:rPr lang="de-CH" sz="2000" dirty="0" smtClean="0"/>
              <a:t>hat einen </a:t>
            </a:r>
            <a:r>
              <a:rPr lang="de-CH" sz="2000" dirty="0"/>
              <a:t>Sinn </a:t>
            </a:r>
            <a:r>
              <a:rPr lang="de-CH" sz="2000" dirty="0" smtClean="0"/>
              <a:t>oder lädt zur Frage ein, </a:t>
            </a:r>
            <a:r>
              <a:rPr lang="de-CH" sz="2000" dirty="0"/>
              <a:t>was im Leben wirklich wichtig ist.</a:t>
            </a:r>
          </a:p>
        </p:txBody>
      </p:sp>
    </p:spTree>
    <p:extLst>
      <p:ext uri="{BB962C8B-B14F-4D97-AF65-F5344CB8AC3E}">
        <p14:creationId xmlns:p14="http://schemas.microsoft.com/office/powerpoint/2010/main" val="3783085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Curriculum «Spiritualität in der Psychiatrie»</a:t>
            </a:r>
            <a:endParaRPr lang="de-CH" dirty="0"/>
          </a:p>
        </p:txBody>
      </p:sp>
      <p:sp>
        <p:nvSpPr>
          <p:cNvPr id="3" name="Inhaltsplatzhalter 2"/>
          <p:cNvSpPr>
            <a:spLocks noGrp="1"/>
          </p:cNvSpPr>
          <p:nvPr>
            <p:ph idx="1"/>
          </p:nvPr>
        </p:nvSpPr>
        <p:spPr/>
        <p:txBody>
          <a:bodyPr/>
          <a:lstStyle/>
          <a:p>
            <a:r>
              <a:rPr lang="de-CH" dirty="0" smtClean="0"/>
              <a:t>In den USA in vielen Medical Schools und Teaching Hospitals fester Bestandteil des Programms</a:t>
            </a:r>
          </a:p>
          <a:p>
            <a:endParaRPr lang="de-CH" dirty="0"/>
          </a:p>
          <a:p>
            <a:pPr lvl="1"/>
            <a:r>
              <a:rPr lang="en-US" dirty="0"/>
              <a:t>Leila </a:t>
            </a:r>
            <a:r>
              <a:rPr lang="en-US" dirty="0" err="1"/>
              <a:t>Kozak</a:t>
            </a:r>
            <a:r>
              <a:rPr lang="en-US" dirty="0"/>
              <a:t> et al</a:t>
            </a:r>
            <a:r>
              <a:rPr lang="en-US" dirty="0" smtClean="0"/>
              <a:t>. Introducing </a:t>
            </a:r>
            <a:r>
              <a:rPr lang="en-US" dirty="0"/>
              <a:t>spirituality, religion and </a:t>
            </a:r>
            <a:r>
              <a:rPr lang="en-US" dirty="0" smtClean="0"/>
              <a:t>culture curricula </a:t>
            </a:r>
            <a:r>
              <a:rPr lang="en-US" dirty="0"/>
              <a:t>in the psychiatry residency </a:t>
            </a:r>
            <a:r>
              <a:rPr lang="en-US" dirty="0" err="1" smtClean="0"/>
              <a:t>programme</a:t>
            </a:r>
            <a:r>
              <a:rPr lang="en-US" dirty="0" smtClean="0"/>
              <a:t>. Med </a:t>
            </a:r>
            <a:r>
              <a:rPr lang="en-US" dirty="0"/>
              <a:t>Humanities 2010 36: 48-51.</a:t>
            </a:r>
          </a:p>
          <a:p>
            <a:endParaRPr lang="de-CH" dirty="0"/>
          </a:p>
        </p:txBody>
      </p:sp>
    </p:spTree>
    <p:extLst>
      <p:ext uri="{BB962C8B-B14F-4D97-AF65-F5344CB8AC3E}">
        <p14:creationId xmlns:p14="http://schemas.microsoft.com/office/powerpoint/2010/main" val="288583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6256" y="692398"/>
            <a:ext cx="2088232" cy="2232546"/>
          </a:xfrm>
        </p:spPr>
        <p:txBody>
          <a:bodyPr/>
          <a:lstStyle/>
          <a:p>
            <a:r>
              <a:rPr lang="de-CH" sz="1800" dirty="0" smtClean="0"/>
              <a:t>Ein Curriculum zur Einführung von Assistenzärzten in spirituelle Themen (Universitätsklinik Seattle / Washington)</a:t>
            </a:r>
            <a:endParaRPr lang="en-US" sz="18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108" y="0"/>
            <a:ext cx="5384132" cy="6858000"/>
          </a:xfrm>
          <a:prstGeom prst="rect">
            <a:avLst/>
          </a:prstGeom>
        </p:spPr>
      </p:pic>
      <p:sp>
        <p:nvSpPr>
          <p:cNvPr id="4" name="Textfeld 3"/>
          <p:cNvSpPr txBox="1"/>
          <p:nvPr/>
        </p:nvSpPr>
        <p:spPr>
          <a:xfrm>
            <a:off x="6948264" y="4365104"/>
            <a:ext cx="2016224" cy="1277273"/>
          </a:xfrm>
          <a:prstGeom prst="rect">
            <a:avLst/>
          </a:prstGeom>
          <a:noFill/>
        </p:spPr>
        <p:txBody>
          <a:bodyPr wrap="square" rtlCol="0">
            <a:spAutoFit/>
          </a:bodyPr>
          <a:lstStyle/>
          <a:p>
            <a:r>
              <a:rPr lang="en-US" sz="1100" dirty="0"/>
              <a:t>Leila </a:t>
            </a:r>
            <a:r>
              <a:rPr lang="en-US" sz="1100" dirty="0" err="1" smtClean="0"/>
              <a:t>Kozak</a:t>
            </a:r>
            <a:r>
              <a:rPr lang="en-US" sz="1100" dirty="0" smtClean="0"/>
              <a:t> et </a:t>
            </a:r>
            <a:r>
              <a:rPr lang="en-US" sz="1100" dirty="0"/>
              <a:t>al.</a:t>
            </a:r>
          </a:p>
          <a:p>
            <a:r>
              <a:rPr lang="en-US" sz="1100" dirty="0"/>
              <a:t>Introducing spirituality, religion and culture</a:t>
            </a:r>
          </a:p>
          <a:p>
            <a:r>
              <a:rPr lang="en-US" sz="1100" dirty="0"/>
              <a:t>curricula in the psychiatry residency </a:t>
            </a:r>
            <a:r>
              <a:rPr lang="en-US" sz="1100" dirty="0" err="1"/>
              <a:t>programme</a:t>
            </a:r>
            <a:endParaRPr lang="en-US" sz="1100" dirty="0"/>
          </a:p>
          <a:p>
            <a:r>
              <a:rPr lang="en-US" sz="1100" dirty="0"/>
              <a:t>Med Humanities 2010 36: 48-51.</a:t>
            </a:r>
          </a:p>
        </p:txBody>
      </p:sp>
    </p:spTree>
    <p:extLst>
      <p:ext uri="{BB962C8B-B14F-4D97-AF65-F5344CB8AC3E}">
        <p14:creationId xmlns:p14="http://schemas.microsoft.com/office/powerpoint/2010/main" val="3285120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75656" y="6086475"/>
            <a:ext cx="2736304" cy="51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1" name="Rectangle 7"/>
          <p:cNvSpPr>
            <a:spLocks noGrp="1" noChangeArrowheads="1"/>
          </p:cNvSpPr>
          <p:nvPr>
            <p:ph type="title"/>
          </p:nvPr>
        </p:nvSpPr>
        <p:spPr/>
        <p:txBody>
          <a:bodyPr/>
          <a:lstStyle/>
          <a:p>
            <a:r>
              <a:rPr lang="de-CH"/>
              <a:t>Ziele in der Psychotherapie</a:t>
            </a:r>
            <a:endParaRPr lang="en-GB"/>
          </a:p>
        </p:txBody>
      </p:sp>
      <p:pic>
        <p:nvPicPr>
          <p:cNvPr id="6154" name="Picture 10" descr="Ziele Psychotherapie"/>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187450" y="1412875"/>
            <a:ext cx="6769100" cy="5532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5" name="Text Box 11"/>
          <p:cNvSpPr txBox="1">
            <a:spLocks noChangeArrowheads="1"/>
          </p:cNvSpPr>
          <p:nvPr/>
        </p:nvSpPr>
        <p:spPr bwMode="auto">
          <a:xfrm>
            <a:off x="5076056" y="6086474"/>
            <a:ext cx="36726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sz="1100" dirty="0"/>
              <a:t>M. </a:t>
            </a:r>
            <a:r>
              <a:rPr lang="de-CH" sz="1100" dirty="0" smtClean="0"/>
              <a:t>Grosse </a:t>
            </a:r>
            <a:r>
              <a:rPr lang="de-CH" sz="1100" dirty="0" err="1" smtClean="0"/>
              <a:t>Holtforth</a:t>
            </a:r>
            <a:r>
              <a:rPr lang="de-CH" sz="1100" dirty="0" smtClean="0"/>
              <a:t>  &amp; Grawe 2001</a:t>
            </a:r>
            <a:endParaRPr lang="en-GB" sz="1100" dirty="0"/>
          </a:p>
        </p:txBody>
      </p:sp>
      <p:sp>
        <p:nvSpPr>
          <p:cNvPr id="6157" name="Text Box 13"/>
          <p:cNvSpPr txBox="1">
            <a:spLocks noChangeArrowheads="1"/>
          </p:cNvSpPr>
          <p:nvPr/>
        </p:nvSpPr>
        <p:spPr bwMode="auto">
          <a:xfrm>
            <a:off x="6948488" y="1196975"/>
            <a:ext cx="1944687" cy="1190625"/>
          </a:xfrm>
          <a:prstGeom prst="rect">
            <a:avLst/>
          </a:prstGeom>
          <a:solidFill>
            <a:srgbClr val="F4EDB8"/>
          </a:solidFill>
          <a:ln>
            <a:noFill/>
          </a:ln>
          <a:effectLst>
            <a:prstShdw prst="shdw17" dist="17961" dir="2700000">
              <a:srgbClr val="F4EDB8">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de-CH"/>
              <a:t>nur 3 % suchen Antwort auf die Frage nach dem Sinn.</a:t>
            </a:r>
            <a:endParaRPr lang="en-GB"/>
          </a:p>
        </p:txBody>
      </p:sp>
      <p:sp>
        <p:nvSpPr>
          <p:cNvPr id="6156" name="AutoShape 12"/>
          <p:cNvSpPr>
            <a:spLocks noChangeArrowheads="1"/>
          </p:cNvSpPr>
          <p:nvPr/>
        </p:nvSpPr>
        <p:spPr bwMode="auto">
          <a:xfrm rot="-2912128">
            <a:off x="5652294" y="2564607"/>
            <a:ext cx="2808287" cy="1511300"/>
          </a:xfrm>
          <a:prstGeom prst="leftArrow">
            <a:avLst>
              <a:gd name="adj1" fmla="val 50000"/>
              <a:gd name="adj2" fmla="val 46455"/>
            </a:avLst>
          </a:prstGeom>
          <a:gradFill flip="none" rotWithShape="1">
            <a:gsLst>
              <a:gs pos="0">
                <a:srgbClr val="EB7E1B">
                  <a:shade val="30000"/>
                  <a:satMod val="115000"/>
                </a:srgbClr>
              </a:gs>
              <a:gs pos="50000">
                <a:srgbClr val="EB7E1B">
                  <a:shade val="67500"/>
                  <a:satMod val="115000"/>
                </a:srgbClr>
              </a:gs>
              <a:gs pos="100000">
                <a:srgbClr val="EB7E1B">
                  <a:shade val="100000"/>
                  <a:satMod val="115000"/>
                </a:srgbClr>
              </a:gs>
            </a:gsLst>
            <a:lin ang="0" scaled="1"/>
            <a:tileRect/>
          </a:gradFill>
          <a:ln w="38100">
            <a:solidFill>
              <a:srgbClr val="FFC000"/>
            </a:solidFill>
          </a:ln>
          <a:effectLst>
            <a:outerShdw blurRad="50800" dist="38100" dir="2700000" algn="tl" rotWithShape="0">
              <a:prstClr val="black">
                <a:alpha val="40000"/>
              </a:prstClr>
            </a:outerShdw>
          </a:effectLst>
          <a:extLst/>
        </p:spPr>
        <p:txBody>
          <a:bodyPr wrap="none" anchor="ctr"/>
          <a:lstStyle/>
          <a:p>
            <a:endParaRPr lang="de-CH"/>
          </a:p>
        </p:txBody>
      </p:sp>
    </p:spTree>
    <p:extLst>
      <p:ext uri="{BB962C8B-B14F-4D97-AF65-F5344CB8AC3E}">
        <p14:creationId xmlns:p14="http://schemas.microsoft.com/office/powerpoint/2010/main" val="428362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additive="base">
                                        <p:cTn id="7" dur="500" fill="hold"/>
                                        <p:tgtEl>
                                          <p:spTgt spid="6157"/>
                                        </p:tgtEl>
                                        <p:attrNameLst>
                                          <p:attrName>ppt_x</p:attrName>
                                        </p:attrNameLst>
                                      </p:cBhvr>
                                      <p:tavLst>
                                        <p:tav tm="0">
                                          <p:val>
                                            <p:strVal val="1+#ppt_w/2"/>
                                          </p:val>
                                        </p:tav>
                                        <p:tav tm="100000">
                                          <p:val>
                                            <p:strVal val="#ppt_x"/>
                                          </p:val>
                                        </p:tav>
                                      </p:tavLst>
                                    </p:anim>
                                    <p:anim calcmode="lin" valueType="num">
                                      <p:cBhvr additive="base">
                                        <p:cTn id="8" dur="500" fill="hold"/>
                                        <p:tgtEl>
                                          <p:spTgt spid="615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156"/>
                                        </p:tgtEl>
                                        <p:attrNameLst>
                                          <p:attrName>style.visibility</p:attrName>
                                        </p:attrNameLst>
                                      </p:cBhvr>
                                      <p:to>
                                        <p:strVal val="visible"/>
                                      </p:to>
                                    </p:set>
                                    <p:anim calcmode="lin" valueType="num">
                                      <p:cBhvr additive="base">
                                        <p:cTn id="11" dur="500" fill="hold"/>
                                        <p:tgtEl>
                                          <p:spTgt spid="6156"/>
                                        </p:tgtEl>
                                        <p:attrNameLst>
                                          <p:attrName>ppt_x</p:attrName>
                                        </p:attrNameLst>
                                      </p:cBhvr>
                                      <p:tavLst>
                                        <p:tav tm="0">
                                          <p:val>
                                            <p:strVal val="1+#ppt_w/2"/>
                                          </p:val>
                                        </p:tav>
                                        <p:tav tm="100000">
                                          <p:val>
                                            <p:strVal val="#ppt_x"/>
                                          </p:val>
                                        </p:tav>
                                      </p:tavLst>
                                    </p:anim>
                                    <p:anim calcmode="lin" valueType="num">
                                      <p:cBhvr additive="base">
                                        <p:cTn id="12" dur="500" fill="hold"/>
                                        <p:tgtEl>
                                          <p:spTgt spid="6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P spid="61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1314252" y="3016862"/>
            <a:ext cx="1800200" cy="1008112"/>
          </a:xfrm>
          <a:prstGeom prst="rect">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cs typeface="Calibri" pitchFamily="34" charset="0"/>
              </a:rPr>
              <a:t>Individuelle </a:t>
            </a:r>
          </a:p>
          <a:p>
            <a:pPr marL="0" marR="0" indent="0" algn="ctr" defTabSz="914400" rtl="0" eaLnBrk="0" fontAlgn="base" latinLnBrk="0" hangingPunct="0">
              <a:lnSpc>
                <a:spcPts val="2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cs typeface="Calibri" pitchFamily="34" charset="0"/>
              </a:rPr>
              <a:t>Faktoren</a:t>
            </a:r>
          </a:p>
        </p:txBody>
      </p:sp>
      <p:sp>
        <p:nvSpPr>
          <p:cNvPr id="25" name="Rechteck 24"/>
          <p:cNvSpPr/>
          <p:nvPr/>
        </p:nvSpPr>
        <p:spPr bwMode="auto">
          <a:xfrm>
            <a:off x="1314252" y="4817062"/>
            <a:ext cx="1800200" cy="1008112"/>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000"/>
              </a:lnSpc>
              <a:spcBef>
                <a:spcPct val="0"/>
              </a:spcBef>
              <a:spcAft>
                <a:spcPct val="0"/>
              </a:spcAft>
              <a:buClrTx/>
              <a:buSzTx/>
              <a:buFontTx/>
              <a:buNone/>
              <a:tabLst/>
            </a:pPr>
            <a:r>
              <a:rPr kumimoji="0" lang="de-CH" sz="2000" b="1" i="0" u="none" strike="noStrike" cap="none" normalizeH="0" baseline="0" dirty="0" smtClean="0">
                <a:ln>
                  <a:noFill/>
                </a:ln>
                <a:solidFill>
                  <a:schemeClr val="accent1"/>
                </a:solidFill>
                <a:effectLst/>
                <a:latin typeface="Calibri" pitchFamily="34" charset="0"/>
                <a:cs typeface="Calibri" pitchFamily="34" charset="0"/>
              </a:rPr>
              <a:t>Gesundheit</a:t>
            </a:r>
          </a:p>
        </p:txBody>
      </p:sp>
      <p:sp>
        <p:nvSpPr>
          <p:cNvPr id="26" name="Rechteck 25"/>
          <p:cNvSpPr/>
          <p:nvPr/>
        </p:nvSpPr>
        <p:spPr bwMode="auto">
          <a:xfrm>
            <a:off x="3834532" y="3016862"/>
            <a:ext cx="1800200" cy="1008112"/>
          </a:xfrm>
          <a:prstGeom prst="rect">
            <a:avLst/>
          </a:prstGeom>
          <a:solidFill>
            <a:srgbClr val="92D050"/>
          </a:solid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lnSpc>
                <a:spcPts val="2000"/>
              </a:lnSpc>
            </a:pPr>
            <a:r>
              <a:rPr lang="de-CH" sz="2000" dirty="0">
                <a:latin typeface="Calibri" pitchFamily="34" charset="0"/>
                <a:cs typeface="Calibri" pitchFamily="34" charset="0"/>
              </a:rPr>
              <a:t>COPING</a:t>
            </a:r>
          </a:p>
          <a:p>
            <a:pPr algn="ctr">
              <a:lnSpc>
                <a:spcPts val="2000"/>
              </a:lnSpc>
            </a:pPr>
            <a:r>
              <a:rPr lang="de-CH" sz="2000" dirty="0">
                <a:latin typeface="Calibri" pitchFamily="34" charset="0"/>
                <a:cs typeface="Calibri" pitchFamily="34" charset="0"/>
              </a:rPr>
              <a:t>Strategien</a:t>
            </a:r>
          </a:p>
        </p:txBody>
      </p:sp>
      <p:sp>
        <p:nvSpPr>
          <p:cNvPr id="28" name="Rechteck 27"/>
          <p:cNvSpPr/>
          <p:nvPr/>
        </p:nvSpPr>
        <p:spPr bwMode="auto">
          <a:xfrm>
            <a:off x="6354812" y="3016862"/>
            <a:ext cx="1800200" cy="1008112"/>
          </a:xfrm>
          <a:prstGeom prst="rect">
            <a:avLst/>
          </a:prstGeom>
          <a:solidFill>
            <a:srgbClr val="92D050"/>
          </a:solid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cs typeface="Calibri" pitchFamily="34" charset="0"/>
              </a:rPr>
              <a:t>BEDEUTUNG</a:t>
            </a:r>
          </a:p>
          <a:p>
            <a:pPr marL="0" marR="0" indent="0" algn="ctr" defTabSz="914400" rtl="0" eaLnBrk="0" fontAlgn="base" latinLnBrk="0" hangingPunct="0">
              <a:lnSpc>
                <a:spcPts val="2000"/>
              </a:lnSpc>
              <a:spcBef>
                <a:spcPct val="0"/>
              </a:spcBef>
              <a:spcAft>
                <a:spcPct val="0"/>
              </a:spcAft>
              <a:buClrTx/>
              <a:buSzTx/>
              <a:buFontTx/>
              <a:buNone/>
              <a:tabLst/>
            </a:pPr>
            <a:r>
              <a:rPr lang="de-CH" sz="2000" dirty="0">
                <a:latin typeface="Calibri" pitchFamily="34" charset="0"/>
                <a:cs typeface="Calibri" pitchFamily="34" charset="0"/>
              </a:rPr>
              <a:t>d</a:t>
            </a:r>
            <a:r>
              <a:rPr lang="de-CH" sz="2000" dirty="0" smtClean="0">
                <a:latin typeface="Calibri" pitchFamily="34" charset="0"/>
                <a:cs typeface="Calibri" pitchFamily="34" charset="0"/>
              </a:rPr>
              <a:t>es Ereignisses</a:t>
            </a:r>
            <a:endParaRPr kumimoji="0" lang="de-CH" sz="2000" b="0" i="0" u="none" strike="noStrike" cap="none" normalizeH="0" baseline="0" dirty="0" smtClean="0">
              <a:ln>
                <a:noFill/>
              </a:ln>
              <a:solidFill>
                <a:schemeClr val="tx1"/>
              </a:solidFill>
              <a:effectLst/>
              <a:latin typeface="Calibri" pitchFamily="34" charset="0"/>
              <a:cs typeface="Calibri" pitchFamily="34" charset="0"/>
            </a:endParaRPr>
          </a:p>
        </p:txBody>
      </p:sp>
      <p:cxnSp>
        <p:nvCxnSpPr>
          <p:cNvPr id="35" name="Gerade Verbindung mit Pfeil 34"/>
          <p:cNvCxnSpPr>
            <a:stCxn id="3" idx="3"/>
            <a:endCxn id="26" idx="1"/>
          </p:cNvCxnSpPr>
          <p:nvPr/>
        </p:nvCxnSpPr>
        <p:spPr bwMode="auto">
          <a:xfrm>
            <a:off x="3114452" y="3520918"/>
            <a:ext cx="720080" cy="0"/>
          </a:xfrm>
          <a:prstGeom prst="straightConnector1">
            <a:avLst/>
          </a:prstGeom>
          <a:solidFill>
            <a:srgbClr val="CBCFE5"/>
          </a:solidFill>
          <a:ln w="285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a:off x="5634732" y="3520918"/>
            <a:ext cx="720080" cy="0"/>
          </a:xfrm>
          <a:prstGeom prst="straightConnector1">
            <a:avLst/>
          </a:prstGeom>
          <a:solidFill>
            <a:srgbClr val="CBCFE5"/>
          </a:solidFill>
          <a:ln w="285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39"/>
          <p:cNvCxnSpPr>
            <a:stCxn id="3" idx="2"/>
            <a:endCxn id="25" idx="0"/>
          </p:cNvCxnSpPr>
          <p:nvPr/>
        </p:nvCxnSpPr>
        <p:spPr bwMode="auto">
          <a:xfrm>
            <a:off x="2214352" y="4024974"/>
            <a:ext cx="0" cy="792088"/>
          </a:xfrm>
          <a:prstGeom prst="straightConnector1">
            <a:avLst/>
          </a:prstGeom>
          <a:solidFill>
            <a:srgbClr val="CBCFE5"/>
          </a:solidFill>
          <a:ln w="285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Abgerundetes Rechteck 40"/>
          <p:cNvSpPr/>
          <p:nvPr/>
        </p:nvSpPr>
        <p:spPr bwMode="auto">
          <a:xfrm>
            <a:off x="3834532" y="4817062"/>
            <a:ext cx="4320480" cy="1008112"/>
          </a:xfrm>
          <a:prstGeom prst="roundRect">
            <a:avLst/>
          </a:prstGeom>
          <a:solidFill>
            <a:srgbClr val="6666FF"/>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dirty="0" smtClean="0">
                <a:ln>
                  <a:noFill/>
                </a:ln>
                <a:solidFill>
                  <a:schemeClr val="accent1"/>
                </a:solidFill>
                <a:effectLst/>
                <a:latin typeface="Calibri" pitchFamily="34" charset="0"/>
                <a:cs typeface="Calibri" pitchFamily="34" charset="0"/>
              </a:rPr>
              <a:t>Psychosomatik</a:t>
            </a:r>
          </a:p>
          <a:p>
            <a:pPr marL="0" marR="0" indent="0" algn="ctr" defTabSz="914400" rtl="0" eaLnBrk="0" fontAlgn="base" latinLnBrk="0" hangingPunct="0">
              <a:lnSpc>
                <a:spcPct val="100000"/>
              </a:lnSpc>
              <a:spcBef>
                <a:spcPct val="0"/>
              </a:spcBef>
              <a:spcAft>
                <a:spcPct val="0"/>
              </a:spcAft>
              <a:buClrTx/>
              <a:buSzTx/>
              <a:buFontTx/>
              <a:buNone/>
              <a:tabLst/>
            </a:pPr>
            <a:r>
              <a:rPr lang="de-CH" sz="1800" b="1" dirty="0" err="1" smtClean="0">
                <a:solidFill>
                  <a:schemeClr val="accent1"/>
                </a:solidFill>
                <a:latin typeface="Calibri" pitchFamily="34" charset="0"/>
                <a:cs typeface="Calibri" pitchFamily="34" charset="0"/>
              </a:rPr>
              <a:t>Mind</a:t>
            </a:r>
            <a:r>
              <a:rPr lang="de-CH" sz="1800" b="1" dirty="0" smtClean="0">
                <a:solidFill>
                  <a:schemeClr val="accent1"/>
                </a:solidFill>
                <a:latin typeface="Calibri" pitchFamily="34" charset="0"/>
                <a:cs typeface="Calibri" pitchFamily="34" charset="0"/>
              </a:rPr>
              <a:t>-Body-Interaktion</a:t>
            </a:r>
            <a:endParaRPr kumimoji="0" lang="de-CH" sz="1800" b="1" i="0" u="none" strike="noStrike" cap="none" normalizeH="0" baseline="0" dirty="0" smtClean="0">
              <a:ln>
                <a:noFill/>
              </a:ln>
              <a:solidFill>
                <a:schemeClr val="accent1"/>
              </a:solidFill>
              <a:effectLst/>
              <a:latin typeface="Calibri" pitchFamily="34" charset="0"/>
              <a:cs typeface="Calibri" pitchFamily="34" charset="0"/>
            </a:endParaRPr>
          </a:p>
        </p:txBody>
      </p:sp>
      <p:cxnSp>
        <p:nvCxnSpPr>
          <p:cNvPr id="43" name="Gerade Verbindung 42"/>
          <p:cNvCxnSpPr>
            <a:stCxn id="26" idx="2"/>
          </p:cNvCxnSpPr>
          <p:nvPr/>
        </p:nvCxnSpPr>
        <p:spPr bwMode="auto">
          <a:xfrm>
            <a:off x="4734632" y="4024974"/>
            <a:ext cx="0" cy="288032"/>
          </a:xfrm>
          <a:prstGeom prst="line">
            <a:avLst/>
          </a:prstGeom>
          <a:solidFill>
            <a:srgbClr val="CBCFE5"/>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290916" y="4024974"/>
            <a:ext cx="0" cy="288032"/>
          </a:xfrm>
          <a:prstGeom prst="line">
            <a:avLst/>
          </a:prstGeom>
          <a:solidFill>
            <a:srgbClr val="CBCFE5"/>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734632" y="4313006"/>
            <a:ext cx="2556284" cy="0"/>
          </a:xfrm>
          <a:prstGeom prst="line">
            <a:avLst/>
          </a:prstGeom>
          <a:solidFill>
            <a:srgbClr val="CBCFE5"/>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p:cNvCxnSpPr>
            <a:endCxn id="41" idx="0"/>
          </p:cNvCxnSpPr>
          <p:nvPr/>
        </p:nvCxnSpPr>
        <p:spPr bwMode="auto">
          <a:xfrm flipH="1">
            <a:off x="5994772" y="4313006"/>
            <a:ext cx="18002" cy="504056"/>
          </a:xfrm>
          <a:prstGeom prst="straightConnector1">
            <a:avLst/>
          </a:prstGeom>
          <a:solidFill>
            <a:srgbClr val="CBCFE5"/>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a:off x="3114452" y="5321118"/>
            <a:ext cx="720080" cy="0"/>
          </a:xfrm>
          <a:prstGeom prst="straightConnector1">
            <a:avLst/>
          </a:prstGeom>
          <a:solidFill>
            <a:srgbClr val="CBCFE5"/>
          </a:solidFill>
          <a:ln w="285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winkelte Verbindung 51"/>
          <p:cNvCxnSpPr/>
          <p:nvPr/>
        </p:nvCxnSpPr>
        <p:spPr bwMode="auto">
          <a:xfrm rot="16200000" flipV="1">
            <a:off x="2538388" y="4240998"/>
            <a:ext cx="1296144" cy="864096"/>
          </a:xfrm>
          <a:prstGeom prst="bentConnector3">
            <a:avLst>
              <a:gd name="adj1" fmla="val 63688"/>
            </a:avLst>
          </a:prstGeom>
          <a:solidFill>
            <a:srgbClr val="CBCFE5"/>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Pfeil nach unten 57"/>
          <p:cNvSpPr/>
          <p:nvPr/>
        </p:nvSpPr>
        <p:spPr bwMode="auto">
          <a:xfrm>
            <a:off x="7293372" y="1288706"/>
            <a:ext cx="727149" cy="1857924"/>
          </a:xfrm>
          <a:prstGeom prst="downArrow">
            <a:avLst/>
          </a:prstGeom>
          <a:solidFill>
            <a:srgbClr val="FF330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Tahoma" charset="0"/>
            </a:endParaRPr>
          </a:p>
        </p:txBody>
      </p:sp>
      <p:sp>
        <p:nvSpPr>
          <p:cNvPr id="57" name="Explosion 1 56"/>
          <p:cNvSpPr/>
          <p:nvPr/>
        </p:nvSpPr>
        <p:spPr bwMode="auto">
          <a:xfrm>
            <a:off x="5922256" y="278580"/>
            <a:ext cx="3420380" cy="1476164"/>
          </a:xfrm>
          <a:prstGeom prst="irregularSeal1">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3200" b="1" i="0" u="none" strike="noStrike" cap="none" normalizeH="0" baseline="0" dirty="0" smtClean="0">
                <a:ln>
                  <a:noFill/>
                </a:ln>
                <a:solidFill>
                  <a:schemeClr val="bg1"/>
                </a:solidFill>
                <a:effectLst/>
                <a:latin typeface="Calibri" pitchFamily="34" charset="0"/>
                <a:cs typeface="Calibri" pitchFamily="34" charset="0"/>
              </a:rPr>
              <a:t>STRESS</a:t>
            </a:r>
            <a:endParaRPr kumimoji="0" lang="de-CH" sz="12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 name="Titel 1"/>
          <p:cNvSpPr>
            <a:spLocks noGrp="1"/>
          </p:cNvSpPr>
          <p:nvPr>
            <p:ph type="title"/>
          </p:nvPr>
        </p:nvSpPr>
        <p:spPr/>
        <p:txBody>
          <a:bodyPr/>
          <a:lstStyle/>
          <a:p>
            <a:r>
              <a:rPr lang="de-CH" dirty="0" smtClean="0"/>
              <a:t>Kausalattributionen</a:t>
            </a:r>
            <a:endParaRPr lang="en-US" dirty="0"/>
          </a:p>
        </p:txBody>
      </p:sp>
      <p:grpSp>
        <p:nvGrpSpPr>
          <p:cNvPr id="5" name="Gruppieren 4"/>
          <p:cNvGrpSpPr/>
          <p:nvPr/>
        </p:nvGrpSpPr>
        <p:grpSpPr>
          <a:xfrm>
            <a:off x="971600" y="1016662"/>
            <a:ext cx="6283312" cy="2000200"/>
            <a:chOff x="971600" y="1016662"/>
            <a:chExt cx="6283312" cy="2000200"/>
          </a:xfrm>
        </p:grpSpPr>
        <p:sp>
          <p:nvSpPr>
            <p:cNvPr id="23" name="Rechteck 22"/>
            <p:cNvSpPr/>
            <p:nvPr/>
          </p:nvSpPr>
          <p:spPr bwMode="auto">
            <a:xfrm>
              <a:off x="1314252" y="1288670"/>
              <a:ext cx="1800200" cy="1008112"/>
            </a:xfrm>
            <a:prstGeom prst="rect">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cs typeface="Calibri" pitchFamily="34" charset="0"/>
                </a:rPr>
                <a:t>Religiöse/</a:t>
              </a:r>
            </a:p>
            <a:p>
              <a:pPr marL="0" marR="0" indent="0" algn="ctr" defTabSz="914400" rtl="0" eaLnBrk="0" fontAlgn="base" latinLnBrk="0" hangingPunct="0">
                <a:lnSpc>
                  <a:spcPts val="2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Calibri" pitchFamily="34" charset="0"/>
                  <a:cs typeface="Calibri" pitchFamily="34" charset="0"/>
                </a:rPr>
                <a:t>Spirituelle</a:t>
              </a:r>
              <a:r>
                <a:rPr kumimoji="0" lang="de-CH" sz="2000" b="0" i="0" u="none" strike="noStrike" cap="none" normalizeH="0" dirty="0" smtClean="0">
                  <a:ln>
                    <a:noFill/>
                  </a:ln>
                  <a:solidFill>
                    <a:schemeClr val="tx1"/>
                  </a:solidFill>
                  <a:effectLst/>
                  <a:latin typeface="Calibri" pitchFamily="34" charset="0"/>
                  <a:cs typeface="Calibri" pitchFamily="34" charset="0"/>
                </a:rPr>
                <a:t> </a:t>
              </a:r>
            </a:p>
            <a:p>
              <a:pPr marL="0" marR="0" indent="0" algn="ctr" defTabSz="914400" rtl="0" eaLnBrk="0" fontAlgn="base" latinLnBrk="0" hangingPunct="0">
                <a:lnSpc>
                  <a:spcPts val="2000"/>
                </a:lnSpc>
                <a:spcBef>
                  <a:spcPct val="0"/>
                </a:spcBef>
                <a:spcAft>
                  <a:spcPct val="0"/>
                </a:spcAft>
                <a:buClrTx/>
                <a:buSzTx/>
                <a:buFontTx/>
                <a:buNone/>
                <a:tabLst/>
              </a:pPr>
              <a:r>
                <a:rPr kumimoji="0" lang="de-CH" sz="2000" b="0" i="0" u="none" strike="noStrike" cap="none" normalizeH="0" dirty="0" smtClean="0">
                  <a:ln>
                    <a:noFill/>
                  </a:ln>
                  <a:solidFill>
                    <a:schemeClr val="tx1"/>
                  </a:solidFill>
                  <a:effectLst/>
                  <a:latin typeface="Calibri" pitchFamily="34" charset="0"/>
                  <a:cs typeface="Calibri" pitchFamily="34" charset="0"/>
                </a:rPr>
                <a:t>Werte</a:t>
              </a:r>
              <a:endParaRPr kumimoji="0" lang="de-CH" sz="2000" b="0" i="0" u="none" strike="noStrike" cap="none" normalizeH="0" baseline="0" dirty="0" smtClean="0">
                <a:ln>
                  <a:noFill/>
                </a:ln>
                <a:solidFill>
                  <a:schemeClr val="tx1"/>
                </a:solidFill>
                <a:effectLst/>
                <a:latin typeface="Calibri" pitchFamily="34" charset="0"/>
                <a:cs typeface="Calibri" pitchFamily="34" charset="0"/>
              </a:endParaRPr>
            </a:p>
          </p:txBody>
        </p:sp>
        <p:cxnSp>
          <p:nvCxnSpPr>
            <p:cNvPr id="29" name="Gerade Verbindung 28"/>
            <p:cNvCxnSpPr>
              <a:stCxn id="23" idx="3"/>
            </p:cNvCxnSpPr>
            <p:nvPr/>
          </p:nvCxnSpPr>
          <p:spPr bwMode="auto">
            <a:xfrm>
              <a:off x="3114452" y="1792726"/>
              <a:ext cx="4140460" cy="0"/>
            </a:xfrm>
            <a:prstGeom prst="line">
              <a:avLst/>
            </a:prstGeom>
            <a:solidFill>
              <a:srgbClr val="CBCFE5"/>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p:cNvCxnSpPr>
              <a:endCxn id="28" idx="0"/>
            </p:cNvCxnSpPr>
            <p:nvPr/>
          </p:nvCxnSpPr>
          <p:spPr bwMode="auto">
            <a:xfrm>
              <a:off x="7254912" y="1792726"/>
              <a:ext cx="0" cy="1224136"/>
            </a:xfrm>
            <a:prstGeom prst="straightConnector1">
              <a:avLst/>
            </a:prstGeom>
            <a:solidFill>
              <a:srgbClr val="CBCFE5"/>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a:endCxn id="26" idx="0"/>
            </p:cNvCxnSpPr>
            <p:nvPr/>
          </p:nvCxnSpPr>
          <p:spPr bwMode="auto">
            <a:xfrm>
              <a:off x="4734632" y="1792726"/>
              <a:ext cx="0" cy="1224136"/>
            </a:xfrm>
            <a:prstGeom prst="straightConnector1">
              <a:avLst/>
            </a:prstGeom>
            <a:solidFill>
              <a:srgbClr val="CBCFE5"/>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a:stCxn id="23" idx="2"/>
              <a:endCxn id="3" idx="0"/>
            </p:cNvCxnSpPr>
            <p:nvPr/>
          </p:nvCxnSpPr>
          <p:spPr bwMode="auto">
            <a:xfrm>
              <a:off x="2214352" y="2296782"/>
              <a:ext cx="0" cy="720080"/>
            </a:xfrm>
            <a:prstGeom prst="straightConnector1">
              <a:avLst/>
            </a:prstGeom>
            <a:solidFill>
              <a:srgbClr val="CBCFE5"/>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a:xfrm>
              <a:off x="971600" y="1016662"/>
              <a:ext cx="2502892" cy="14762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22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txBox="1">
            <a:spLocks noGrp="1"/>
          </p:cNvSpPr>
          <p:nvPr>
            <p:ph type="title"/>
          </p:nvPr>
        </p:nvSpPr>
        <p:spPr>
          <a:xfrm>
            <a:off x="1369858" y="1772816"/>
            <a:ext cx="7772400" cy="2862322"/>
          </a:xfrm>
          <a:prstGeom prst="rect">
            <a:avLst/>
          </a:prstGeom>
          <a:noFill/>
        </p:spPr>
        <p:txBody>
          <a:bodyPr wrap="square" rtlCol="0">
            <a:spAutoFit/>
          </a:bodyPr>
          <a:lstStyle/>
          <a:p>
            <a:r>
              <a:rPr lang="de-CH" sz="3600" dirty="0" smtClean="0">
                <a:solidFill>
                  <a:schemeClr val="tx1"/>
                </a:solidFill>
              </a:rPr>
              <a:t>Wie kann man sich dem Thema </a:t>
            </a:r>
            <a:r>
              <a:rPr lang="de-CH" sz="3600" dirty="0" smtClean="0">
                <a:solidFill>
                  <a:srgbClr val="FF9900"/>
                </a:solidFill>
              </a:rPr>
              <a:t/>
            </a:r>
            <a:br>
              <a:rPr lang="de-CH" sz="3600" dirty="0" smtClean="0">
                <a:solidFill>
                  <a:srgbClr val="FF9900"/>
                </a:solidFill>
              </a:rPr>
            </a:br>
            <a:r>
              <a:rPr lang="de-CH" sz="3600" dirty="0" smtClean="0">
                <a:solidFill>
                  <a:srgbClr val="FF9900"/>
                </a:solidFill>
              </a:rPr>
              <a:t>– kultursensibel </a:t>
            </a:r>
            <a:br>
              <a:rPr lang="de-CH" sz="3600" dirty="0" smtClean="0">
                <a:solidFill>
                  <a:srgbClr val="FF9900"/>
                </a:solidFill>
              </a:rPr>
            </a:br>
            <a:r>
              <a:rPr lang="de-CH" sz="3600" dirty="0" smtClean="0">
                <a:solidFill>
                  <a:srgbClr val="FF9900"/>
                </a:solidFill>
              </a:rPr>
              <a:t>– ethisch verantwortungsvoll</a:t>
            </a:r>
            <a:br>
              <a:rPr lang="de-CH" sz="3600" dirty="0" smtClean="0">
                <a:solidFill>
                  <a:srgbClr val="FF9900"/>
                </a:solidFill>
              </a:rPr>
            </a:br>
            <a:r>
              <a:rPr lang="de-CH" sz="3600" dirty="0" smtClean="0">
                <a:solidFill>
                  <a:srgbClr val="FF9900"/>
                </a:solidFill>
              </a:rPr>
              <a:t>– therapeutisch zentriert </a:t>
            </a:r>
            <a:br>
              <a:rPr lang="de-CH" sz="3600" dirty="0" smtClean="0">
                <a:solidFill>
                  <a:srgbClr val="FF9900"/>
                </a:solidFill>
              </a:rPr>
            </a:br>
            <a:r>
              <a:rPr lang="de-CH" sz="3600" dirty="0" smtClean="0">
                <a:solidFill>
                  <a:schemeClr val="tx1"/>
                </a:solidFill>
              </a:rPr>
              <a:t>annähern?</a:t>
            </a:r>
            <a:endParaRPr lang="de-CH" sz="3600" dirty="0">
              <a:solidFill>
                <a:schemeClr val="tx1"/>
              </a:solidFill>
            </a:endParaRPr>
          </a:p>
        </p:txBody>
      </p:sp>
    </p:spTree>
    <p:extLst>
      <p:ext uri="{BB962C8B-B14F-4D97-AF65-F5344CB8AC3E}">
        <p14:creationId xmlns:p14="http://schemas.microsoft.com/office/powerpoint/2010/main" val="380163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Bildschirmpräsentation (4:3)</PresentationFormat>
  <Paragraphs>308</Paragraphs>
  <Slides>28</Slides>
  <Notes>5</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Standarddesign</vt:lpstr>
      <vt:lpstr>Praktische Integration der Spiritualität in der Praxis</vt:lpstr>
      <vt:lpstr>Studie Bedürfnisse  der Patienten in der Klinik</vt:lpstr>
      <vt:lpstr>Studie Bedürfnisse  der Patienten in der Klinik</vt:lpstr>
      <vt:lpstr>Drei Elemente der Spiritualität in Krankheit</vt:lpstr>
      <vt:lpstr>Curriculum «Spiritualität in der Psychiatrie»</vt:lpstr>
      <vt:lpstr>Ein Curriculum zur Einführung von Assistenzärzten in spirituelle Themen (Universitätsklinik Seattle / Washington)</vt:lpstr>
      <vt:lpstr>Ziele in der Psychotherapie</vt:lpstr>
      <vt:lpstr>Kausalattributionen</vt:lpstr>
      <vt:lpstr>Wie kann man sich dem Thema  – kultursensibel  – ethisch verantwortungsvoll – therapeutisch zentriert  annähern?</vt:lpstr>
      <vt:lpstr>Erwartungen an Psychotherapie</vt:lpstr>
      <vt:lpstr>Erwartungen an Psychotherapie II</vt:lpstr>
      <vt:lpstr>Erwartungen an Psychotherapie III</vt:lpstr>
      <vt:lpstr>Spiritualität im Kontext ansprechen</vt:lpstr>
      <vt:lpstr>Spiritualität nicht zwingend Teil des Erlebens</vt:lpstr>
      <vt:lpstr>Annäherung an die Thematik</vt:lpstr>
      <vt:lpstr>Hilfreiches Buch</vt:lpstr>
      <vt:lpstr>Verletzlichkeit / Widerstandskraft</vt:lpstr>
      <vt:lpstr>Mitfühlen vor Explorieren</vt:lpstr>
      <vt:lpstr>Integrität vs. Verwirrung</vt:lpstr>
      <vt:lpstr>Gemeinschaft vs. Isolation</vt:lpstr>
      <vt:lpstr>Hoffnung vs. Verzweiflung</vt:lpstr>
      <vt:lpstr>Bewusstes Handeln vs. Hilflosigkeit</vt:lpstr>
      <vt:lpstr>Engagement vs. Gleichgültigkeit</vt:lpstr>
      <vt:lpstr>Dankbarkeit vs. Verbitterung</vt:lpstr>
      <vt:lpstr>Integration existenzieller Fragen in die Therapie</vt:lpstr>
      <vt:lpstr>Kennzeichen einer reifen Spiritualität </vt:lpstr>
      <vt:lpstr>Kennzeichen einer reifen Spiritualität </vt:lpstr>
      <vt:lpstr>Neues Buch</vt:lpstr>
    </vt:vector>
  </TitlesOfParts>
  <Company>Klinik Sonnenhalde, Riehen</Company>
  <LinksUpToDate>false</LinksUpToDate>
  <SharedDoc>false</SharedDoc>
  <HyperlinkBase>www.seminare-ps.net</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Praktische Integration der Spiritualität in der Praxis</dc:title>
  <dc:subject>Integration Spiritualität in der Psychotherapie</dc:subject>
  <dc:creator>Dr. Samuel Pfeifer</dc:creator>
  <cp:lastModifiedBy>Pfeifer Samuel</cp:lastModifiedBy>
  <cp:revision>243</cp:revision>
  <cp:lastPrinted>2014-11-25T11:18:51Z</cp:lastPrinted>
  <dcterms:created xsi:type="dcterms:W3CDTF">2008-04-24T12:25:42Z</dcterms:created>
  <dcterms:modified xsi:type="dcterms:W3CDTF">2014-11-25T11:18:53Z</dcterms:modified>
</cp:coreProperties>
</file>